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Economica"/>
      <p:regular r:id="rId42"/>
      <p:bold r:id="rId43"/>
      <p:italic r:id="rId44"/>
      <p:boldItalic r:id="rId45"/>
    </p:embeddedFont>
    <p:embeddedFont>
      <p:font typeface="Roboto"/>
      <p:regular r:id="rId46"/>
      <p:bold r:id="rId47"/>
      <p:italic r:id="rId48"/>
      <p:boldItalic r:id="rId49"/>
    </p:embeddedFont>
    <p:embeddedFont>
      <p:font typeface="Open Sans SemiBold"/>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Economica-regular.fntdata"/><Relationship Id="rId41" Type="http://schemas.openxmlformats.org/officeDocument/2006/relationships/slide" Target="slides/slide36.xml"/><Relationship Id="rId44" Type="http://schemas.openxmlformats.org/officeDocument/2006/relationships/font" Target="fonts/Economica-italic.fntdata"/><Relationship Id="rId43" Type="http://schemas.openxmlformats.org/officeDocument/2006/relationships/font" Target="fonts/Economica-bold.fntdata"/><Relationship Id="rId46" Type="http://schemas.openxmlformats.org/officeDocument/2006/relationships/font" Target="fonts/Roboto-regular.fntdata"/><Relationship Id="rId45"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77e2693e1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77e2693e1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7e2693e1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7e2693e1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7e2693e1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7e2693e1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803b31eea_0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803b31eea_0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803b31eea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803b31eea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803b31eea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803b31eea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803b31eea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803b31eea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803b31eea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803b31eea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803b31eea_0_2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803b31eea_0_2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803b31eea_0_2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803b31eea_0_2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803b31eea_0_2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803b31eea_0_2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7e2693e1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7e2693e1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7803b31eea_0_2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7803b31eea_0_2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803b31eea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7803b31eea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803b31eea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803b31eea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803b31eea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803b31eea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803b31eea_0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803b31eea_0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803b31eea_0_2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803b31eea_0_2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7803b31eea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7803b31eea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803b31eea_0_2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7803b31eea_0_2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7803b31eea_0_2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7803b31eea_0_2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803b31eea_0_2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7803b31eea_0_2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7e2693e1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7e2693e1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7803b31eea_0_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7803b31eea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803b31eea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7803b31eea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7803b31eea_0_2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7803b31eea_0_2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803b31eea_0_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803b31eea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7803b31eea_0_2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7803b31eea_0_2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77e2693e1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77e2693e1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803b31eea_0_2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803b31eea_0_2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7e2693e1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7e2693e1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7e2693e1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7e2693e1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7e2693e1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7e2693e1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803b31eea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803b31eea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803b31eea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803b31eea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803b31eea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803b31eea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gif"/><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9.png"/><Relationship Id="rId10" Type="http://schemas.openxmlformats.org/officeDocument/2006/relationships/image" Target="../media/image2.jpg"/><Relationship Id="rId9"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29.png"/><Relationship Id="rId7" Type="http://schemas.openxmlformats.org/officeDocument/2006/relationships/image" Target="../media/image22.png"/><Relationship Id="rId8"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1.gif"/><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5.png"/><Relationship Id="rId5"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7.gif"/><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46.png"/><Relationship Id="rId5"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9.gif"/><Relationship Id="rId4" Type="http://schemas.openxmlformats.org/officeDocument/2006/relationships/image" Target="../media/image58.gif"/><Relationship Id="rId5"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gif"/><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644675" y="12880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2150"/>
              <a:t>FSH512: FALLING INTO A REALISTIC BLACK HOLE</a:t>
            </a:r>
            <a:endParaRPr sz="2150"/>
          </a:p>
          <a:p>
            <a:pPr indent="0" lvl="0" marL="0" rtl="0" algn="ctr">
              <a:spcBef>
                <a:spcPts val="0"/>
              </a:spcBef>
              <a:spcAft>
                <a:spcPts val="0"/>
              </a:spcAft>
              <a:buSzPts val="990"/>
              <a:buNone/>
            </a:pPr>
            <a:r>
              <a:rPr lang="en-GB" sz="2150"/>
              <a:t> By Udai Sharma (22261555)</a:t>
            </a:r>
            <a:endParaRPr sz="2150"/>
          </a:p>
        </p:txBody>
      </p:sp>
      <p:pic>
        <p:nvPicPr>
          <p:cNvPr descr="A logo with blue letters and yellow lines  Description automatically generated" id="63" name="Google Shape;63;p13"/>
          <p:cNvPicPr preferRelativeResize="0"/>
          <p:nvPr/>
        </p:nvPicPr>
        <p:blipFill>
          <a:blip r:embed="rId3">
            <a:alphaModFix/>
          </a:blip>
          <a:stretch>
            <a:fillRect/>
          </a:stretch>
        </p:blipFill>
        <p:spPr>
          <a:xfrm>
            <a:off x="3541200" y="1353900"/>
            <a:ext cx="2061600" cy="2085400"/>
          </a:xfrm>
          <a:prstGeom prst="rect">
            <a:avLst/>
          </a:prstGeom>
          <a:noFill/>
          <a:ln>
            <a:noFill/>
          </a:ln>
        </p:spPr>
      </p:pic>
      <p:sp>
        <p:nvSpPr>
          <p:cNvPr id="64" name="Google Shape;64;p13"/>
          <p:cNvSpPr txBox="1"/>
          <p:nvPr/>
        </p:nvSpPr>
        <p:spPr>
          <a:xfrm>
            <a:off x="3016725" y="3609050"/>
            <a:ext cx="3000000" cy="892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GB" sz="1800">
                <a:solidFill>
                  <a:schemeClr val="dk1"/>
                </a:solidFill>
                <a:latin typeface="Economica"/>
                <a:ea typeface="Economica"/>
                <a:cs typeface="Economica"/>
                <a:sym typeface="Economica"/>
              </a:rPr>
              <a:t>UNDER THE SUPERVISION OF</a:t>
            </a:r>
            <a:endParaRPr sz="1800">
              <a:solidFill>
                <a:schemeClr val="dk1"/>
              </a:solidFill>
              <a:latin typeface="Economica"/>
              <a:ea typeface="Economica"/>
              <a:cs typeface="Economica"/>
              <a:sym typeface="Economica"/>
            </a:endParaRPr>
          </a:p>
          <a:p>
            <a:pPr indent="0" lvl="0" marL="0" rtl="0" algn="ctr">
              <a:lnSpc>
                <a:spcPct val="100000"/>
              </a:lnSpc>
              <a:spcBef>
                <a:spcPts val="1200"/>
              </a:spcBef>
              <a:spcAft>
                <a:spcPts val="1200"/>
              </a:spcAft>
              <a:buNone/>
            </a:pPr>
            <a:r>
              <a:rPr lang="en-GB" sz="1800">
                <a:solidFill>
                  <a:schemeClr val="dk1"/>
                </a:solidFill>
                <a:latin typeface="Economica"/>
                <a:ea typeface="Economica"/>
                <a:cs typeface="Economica"/>
                <a:sym typeface="Economica"/>
              </a:rPr>
              <a:t>DR BRIEN NOLAN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Research Questions</a:t>
            </a:r>
            <a:endParaRPr/>
          </a:p>
        </p:txBody>
      </p:sp>
      <p:grpSp>
        <p:nvGrpSpPr>
          <p:cNvPr id="215" name="Google Shape;215;p22"/>
          <p:cNvGrpSpPr/>
          <p:nvPr/>
        </p:nvGrpSpPr>
        <p:grpSpPr>
          <a:xfrm>
            <a:off x="276173" y="1204729"/>
            <a:ext cx="2262065" cy="3617598"/>
            <a:chOff x="1083025" y="2306625"/>
            <a:chExt cx="1834900" cy="1581879"/>
          </a:xfrm>
        </p:grpSpPr>
        <p:sp>
          <p:nvSpPr>
            <p:cNvPr id="216" name="Google Shape;216;p22"/>
            <p:cNvSpPr txBox="1"/>
            <p:nvPr/>
          </p:nvSpPr>
          <p:spPr>
            <a:xfrm>
              <a:off x="1083025" y="2695020"/>
              <a:ext cx="1708800" cy="20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3D3D3D"/>
                  </a:solidFill>
                  <a:latin typeface="Roboto"/>
                  <a:ea typeface="Roboto"/>
                  <a:cs typeface="Roboto"/>
                  <a:sym typeface="Roboto"/>
                </a:rPr>
                <a:t>Schwarzschild</a:t>
              </a:r>
              <a:endParaRPr b="1">
                <a:solidFill>
                  <a:srgbClr val="3D3D3D"/>
                </a:solidFill>
                <a:latin typeface="Roboto"/>
                <a:ea typeface="Roboto"/>
                <a:cs typeface="Roboto"/>
                <a:sym typeface="Roboto"/>
              </a:endParaRPr>
            </a:p>
            <a:p>
              <a:pPr indent="0" lvl="0" marL="0" rtl="0" algn="l">
                <a:lnSpc>
                  <a:spcPct val="115000"/>
                </a:lnSpc>
                <a:spcBef>
                  <a:spcPts val="0"/>
                </a:spcBef>
                <a:spcAft>
                  <a:spcPts val="0"/>
                </a:spcAft>
                <a:buNone/>
              </a:pPr>
              <a:r>
                <a:rPr b="1" lang="en-GB">
                  <a:solidFill>
                    <a:srgbClr val="3D3D3D"/>
                  </a:solidFill>
                  <a:latin typeface="Roboto"/>
                  <a:ea typeface="Roboto"/>
                  <a:cs typeface="Roboto"/>
                  <a:sym typeface="Roboto"/>
                </a:rPr>
                <a:t>Black Hole</a:t>
              </a:r>
              <a:endParaRPr b="1">
                <a:solidFill>
                  <a:srgbClr val="3D3D3D"/>
                </a:solidFill>
                <a:latin typeface="Roboto"/>
                <a:ea typeface="Roboto"/>
                <a:cs typeface="Roboto"/>
                <a:sym typeface="Roboto"/>
              </a:endParaRPr>
            </a:p>
          </p:txBody>
        </p:sp>
        <p:sp>
          <p:nvSpPr>
            <p:cNvPr id="217" name="Google Shape;217;p22"/>
            <p:cNvSpPr txBox="1"/>
            <p:nvPr/>
          </p:nvSpPr>
          <p:spPr>
            <a:xfrm>
              <a:off x="1083128" y="2837604"/>
              <a:ext cx="1545600" cy="10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3D3D3D"/>
                  </a:solidFill>
                  <a:latin typeface="Roboto"/>
                  <a:ea typeface="Roboto"/>
                  <a:cs typeface="Roboto"/>
                  <a:sym typeface="Roboto"/>
                </a:rPr>
                <a:t>What is the fate of an extended body as it moves along a timelike geodesic that falls into a Schwarzschild black hole?</a:t>
              </a:r>
              <a:endParaRPr sz="1600">
                <a:solidFill>
                  <a:srgbClr val="3D3D3D"/>
                </a:solidFill>
                <a:latin typeface="Roboto"/>
                <a:ea typeface="Roboto"/>
                <a:cs typeface="Roboto"/>
                <a:sym typeface="Roboto"/>
              </a:endParaRPr>
            </a:p>
          </p:txBody>
        </p:sp>
        <p:sp>
          <p:nvSpPr>
            <p:cNvPr id="218" name="Google Shape;218;p22"/>
            <p:cNvSpPr/>
            <p:nvPr/>
          </p:nvSpPr>
          <p:spPr>
            <a:xfrm flipH="1">
              <a:off x="1083025" y="2306625"/>
              <a:ext cx="1834800" cy="143400"/>
            </a:xfrm>
            <a:prstGeom prst="parallelogram">
              <a:avLst>
                <a:gd fmla="val 96952" name="adj"/>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19" name="Google Shape;219;p22"/>
            <p:cNvSpPr/>
            <p:nvPr/>
          </p:nvSpPr>
          <p:spPr>
            <a:xfrm>
              <a:off x="1083125" y="2460449"/>
              <a:ext cx="1834800" cy="143400"/>
            </a:xfrm>
            <a:prstGeom prst="parallelogram">
              <a:avLst>
                <a:gd fmla="val 96952" name="adj"/>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2"/>
          <p:cNvGrpSpPr/>
          <p:nvPr/>
        </p:nvGrpSpPr>
        <p:grpSpPr>
          <a:xfrm>
            <a:off x="2383071" y="1204729"/>
            <a:ext cx="2262065" cy="679722"/>
            <a:chOff x="1083025" y="2306625"/>
            <a:chExt cx="1834900" cy="297224"/>
          </a:xfrm>
        </p:grpSpPr>
        <p:sp>
          <p:nvSpPr>
            <p:cNvPr id="221" name="Google Shape;221;p22"/>
            <p:cNvSpPr/>
            <p:nvPr/>
          </p:nvSpPr>
          <p:spPr>
            <a:xfrm flipH="1">
              <a:off x="1083025" y="2306625"/>
              <a:ext cx="1834800" cy="143400"/>
            </a:xfrm>
            <a:prstGeom prst="parallelogram">
              <a:avLst>
                <a:gd fmla="val 96952" name="adj"/>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22" name="Google Shape;222;p22"/>
            <p:cNvSpPr/>
            <p:nvPr/>
          </p:nvSpPr>
          <p:spPr>
            <a:xfrm>
              <a:off x="1083125" y="2460449"/>
              <a:ext cx="1834800" cy="143400"/>
            </a:xfrm>
            <a:prstGeom prst="parallelogram">
              <a:avLst>
                <a:gd fmla="val 96952" name="adj"/>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22"/>
          <p:cNvGrpSpPr/>
          <p:nvPr/>
        </p:nvGrpSpPr>
        <p:grpSpPr>
          <a:xfrm>
            <a:off x="4493539" y="1203103"/>
            <a:ext cx="2262065" cy="679722"/>
            <a:chOff x="1083025" y="2306625"/>
            <a:chExt cx="1834900" cy="297224"/>
          </a:xfrm>
        </p:grpSpPr>
        <p:sp>
          <p:nvSpPr>
            <p:cNvPr id="224" name="Google Shape;224;p2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25" name="Google Shape;225;p2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2"/>
          <p:cNvGrpSpPr/>
          <p:nvPr/>
        </p:nvGrpSpPr>
        <p:grpSpPr>
          <a:xfrm>
            <a:off x="6605756" y="1203078"/>
            <a:ext cx="2262065" cy="679722"/>
            <a:chOff x="1083025" y="2306625"/>
            <a:chExt cx="1834900" cy="297224"/>
          </a:xfrm>
        </p:grpSpPr>
        <p:sp>
          <p:nvSpPr>
            <p:cNvPr id="227" name="Google Shape;227;p2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28" name="Google Shape;228;p2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2"/>
          <p:cNvSpPr txBox="1"/>
          <p:nvPr/>
        </p:nvSpPr>
        <p:spPr>
          <a:xfrm>
            <a:off x="2383074" y="2092950"/>
            <a:ext cx="2106600" cy="478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3D3D3D"/>
                </a:solidFill>
                <a:latin typeface="Roboto"/>
                <a:ea typeface="Roboto"/>
                <a:cs typeface="Roboto"/>
                <a:sym typeface="Roboto"/>
              </a:rPr>
              <a:t>Schwarzschild</a:t>
            </a:r>
            <a:endParaRPr b="1">
              <a:solidFill>
                <a:srgbClr val="3D3D3D"/>
              </a:solidFill>
              <a:latin typeface="Roboto"/>
              <a:ea typeface="Roboto"/>
              <a:cs typeface="Roboto"/>
              <a:sym typeface="Roboto"/>
            </a:endParaRPr>
          </a:p>
          <a:p>
            <a:pPr indent="0" lvl="0" marL="0" rtl="0" algn="l">
              <a:lnSpc>
                <a:spcPct val="115000"/>
              </a:lnSpc>
              <a:spcBef>
                <a:spcPts val="0"/>
              </a:spcBef>
              <a:spcAft>
                <a:spcPts val="0"/>
              </a:spcAft>
              <a:buNone/>
            </a:pPr>
            <a:r>
              <a:rPr b="1" lang="en-GB">
                <a:solidFill>
                  <a:srgbClr val="3D3D3D"/>
                </a:solidFill>
                <a:latin typeface="Roboto"/>
                <a:ea typeface="Roboto"/>
                <a:cs typeface="Roboto"/>
                <a:sym typeface="Roboto"/>
              </a:rPr>
              <a:t>Singularity</a:t>
            </a:r>
            <a:endParaRPr b="1">
              <a:solidFill>
                <a:srgbClr val="3D3D3D"/>
              </a:solidFill>
              <a:latin typeface="Roboto"/>
              <a:ea typeface="Roboto"/>
              <a:cs typeface="Roboto"/>
              <a:sym typeface="Roboto"/>
            </a:endParaRPr>
          </a:p>
        </p:txBody>
      </p:sp>
      <p:sp>
        <p:nvSpPr>
          <p:cNvPr id="230" name="Google Shape;230;p22"/>
          <p:cNvSpPr txBox="1"/>
          <p:nvPr/>
        </p:nvSpPr>
        <p:spPr>
          <a:xfrm>
            <a:off x="4468075" y="1871100"/>
            <a:ext cx="2313000" cy="922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3D3D3D"/>
                </a:solidFill>
                <a:latin typeface="Roboto"/>
                <a:ea typeface="Roboto"/>
                <a:cs typeface="Roboto"/>
                <a:sym typeface="Roboto"/>
              </a:rPr>
              <a:t>Existence of Null and Weak Space-time Singularity</a:t>
            </a:r>
            <a:endParaRPr b="1">
              <a:solidFill>
                <a:srgbClr val="3D3D3D"/>
              </a:solidFill>
              <a:latin typeface="Roboto"/>
              <a:ea typeface="Roboto"/>
              <a:cs typeface="Roboto"/>
              <a:sym typeface="Roboto"/>
            </a:endParaRPr>
          </a:p>
        </p:txBody>
      </p:sp>
      <p:sp>
        <p:nvSpPr>
          <p:cNvPr id="231" name="Google Shape;231;p22"/>
          <p:cNvSpPr txBox="1"/>
          <p:nvPr/>
        </p:nvSpPr>
        <p:spPr>
          <a:xfrm>
            <a:off x="6605750" y="2244900"/>
            <a:ext cx="2106600" cy="548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3D3D3D"/>
                </a:solidFill>
                <a:latin typeface="Roboto"/>
                <a:ea typeface="Roboto"/>
                <a:cs typeface="Roboto"/>
                <a:sym typeface="Roboto"/>
              </a:rPr>
              <a:t>Falling into a Realistic/Generic Singularity</a:t>
            </a:r>
            <a:endParaRPr b="1">
              <a:solidFill>
                <a:srgbClr val="3D3D3D"/>
              </a:solidFill>
              <a:latin typeface="Roboto"/>
              <a:ea typeface="Roboto"/>
              <a:cs typeface="Roboto"/>
              <a:sym typeface="Roboto"/>
            </a:endParaRPr>
          </a:p>
        </p:txBody>
      </p:sp>
      <p:sp>
        <p:nvSpPr>
          <p:cNvPr id="232" name="Google Shape;232;p22"/>
          <p:cNvSpPr txBox="1"/>
          <p:nvPr/>
        </p:nvSpPr>
        <p:spPr>
          <a:xfrm>
            <a:off x="2383075" y="2419024"/>
            <a:ext cx="1905300" cy="24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3D3D3D"/>
                </a:solidFill>
                <a:latin typeface="Roboto"/>
                <a:ea typeface="Roboto"/>
                <a:cs typeface="Roboto"/>
                <a:sym typeface="Roboto"/>
              </a:rPr>
              <a:t>What is the nature of the singularity that lies at the centre of the Schwarzschild black hole?</a:t>
            </a:r>
            <a:endParaRPr sz="1600">
              <a:solidFill>
                <a:srgbClr val="3D3D3D"/>
              </a:solidFill>
              <a:latin typeface="Roboto"/>
              <a:ea typeface="Roboto"/>
              <a:cs typeface="Roboto"/>
              <a:sym typeface="Roboto"/>
            </a:endParaRPr>
          </a:p>
        </p:txBody>
      </p:sp>
      <p:sp>
        <p:nvSpPr>
          <p:cNvPr id="233" name="Google Shape;233;p22"/>
          <p:cNvSpPr txBox="1"/>
          <p:nvPr/>
        </p:nvSpPr>
        <p:spPr>
          <a:xfrm>
            <a:off x="4468075" y="2740200"/>
            <a:ext cx="1905300" cy="2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3D3D3D"/>
                </a:solidFill>
                <a:latin typeface="Roboto"/>
                <a:ea typeface="Roboto"/>
                <a:cs typeface="Roboto"/>
                <a:sym typeface="Roboto"/>
              </a:rPr>
              <a:t>Can Einstein’s equations yield a generic class of solutions that admit a null and weak space-time singularity?</a:t>
            </a:r>
            <a:endParaRPr sz="1600">
              <a:solidFill>
                <a:srgbClr val="3D3D3D"/>
              </a:solidFill>
              <a:latin typeface="Roboto"/>
              <a:ea typeface="Roboto"/>
              <a:cs typeface="Roboto"/>
              <a:sym typeface="Roboto"/>
            </a:endParaRPr>
          </a:p>
        </p:txBody>
      </p:sp>
      <p:sp>
        <p:nvSpPr>
          <p:cNvPr id="234" name="Google Shape;234;p22"/>
          <p:cNvSpPr txBox="1"/>
          <p:nvPr/>
        </p:nvSpPr>
        <p:spPr>
          <a:xfrm>
            <a:off x="6605750" y="2621825"/>
            <a:ext cx="1905300" cy="23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3D3D3D"/>
                </a:solidFill>
                <a:latin typeface="Roboto"/>
                <a:ea typeface="Roboto"/>
                <a:cs typeface="Roboto"/>
                <a:sym typeface="Roboto"/>
              </a:rPr>
              <a:t>What is the fate of an extended body as it moves along a timelike geodesic and falls into a null and weak space-time singularity?</a:t>
            </a:r>
            <a:endParaRPr sz="1600">
              <a:solidFill>
                <a:srgbClr val="3D3D3D"/>
              </a:solidFill>
              <a:latin typeface="Roboto"/>
              <a:ea typeface="Roboto"/>
              <a:cs typeface="Roboto"/>
              <a:sym typeface="Roboto"/>
            </a:endParaRPr>
          </a:p>
        </p:txBody>
      </p:sp>
      <p:pic>
        <p:nvPicPr>
          <p:cNvPr id="235" name="Google Shape;235;p22"/>
          <p:cNvPicPr preferRelativeResize="0"/>
          <p:nvPr/>
        </p:nvPicPr>
        <p:blipFill>
          <a:blip r:embed="rId3">
            <a:alphaModFix/>
          </a:blip>
          <a:stretch>
            <a:fillRect/>
          </a:stretch>
        </p:blipFill>
        <p:spPr>
          <a:xfrm>
            <a:off x="7807425" y="450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Methodology &amp; Research Approach</a:t>
            </a:r>
            <a:endParaRPr/>
          </a:p>
        </p:txBody>
      </p:sp>
      <p:sp>
        <p:nvSpPr>
          <p:cNvPr id="241" name="Google Shape;241;p23"/>
          <p:cNvSpPr txBox="1"/>
          <p:nvPr>
            <p:ph idx="1" type="body"/>
          </p:nvPr>
        </p:nvSpPr>
        <p:spPr>
          <a:xfrm>
            <a:off x="311700" y="1225225"/>
            <a:ext cx="4704600" cy="367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t>This section is comprised of two segments</a:t>
            </a:r>
            <a:endParaRPr sz="1300"/>
          </a:p>
          <a:p>
            <a:pPr indent="-311150" lvl="0" marL="457200" rtl="0" algn="l">
              <a:spcBef>
                <a:spcPts val="1200"/>
              </a:spcBef>
              <a:spcAft>
                <a:spcPts val="0"/>
              </a:spcAft>
              <a:buSzPts val="1300"/>
              <a:buAutoNum type="arabicPeriod"/>
            </a:pPr>
            <a:r>
              <a:rPr i="1" lang="en-GB" sz="1300">
                <a:latin typeface="Open Sans SemiBold"/>
                <a:ea typeface="Open Sans SemiBold"/>
                <a:cs typeface="Open Sans SemiBold"/>
                <a:sym typeface="Open Sans SemiBold"/>
              </a:rPr>
              <a:t>Schwarzschild Black hole:</a:t>
            </a:r>
            <a:r>
              <a:rPr lang="en-GB" sz="1300"/>
              <a:t> In this section, we discuss the mathematical framework that describes the fate of an observer falling into a Schwarzschild black hole and find out the nature of singularity that lies inside.</a:t>
            </a:r>
            <a:endParaRPr sz="1300"/>
          </a:p>
          <a:p>
            <a:pPr indent="0" lvl="0" marL="457200" rtl="0" algn="l">
              <a:spcBef>
                <a:spcPts val="1200"/>
              </a:spcBef>
              <a:spcAft>
                <a:spcPts val="0"/>
              </a:spcAft>
              <a:buNone/>
            </a:pPr>
            <a:r>
              <a:t/>
            </a:r>
            <a:endParaRPr sz="1300"/>
          </a:p>
          <a:p>
            <a:pPr indent="-311150" lvl="0" marL="457200" rtl="0" algn="l">
              <a:spcBef>
                <a:spcPts val="1200"/>
              </a:spcBef>
              <a:spcAft>
                <a:spcPts val="0"/>
              </a:spcAft>
              <a:buSzPts val="1300"/>
              <a:buAutoNum type="arabicPeriod"/>
            </a:pPr>
            <a:r>
              <a:rPr i="1" lang="en-GB" sz="1300">
                <a:latin typeface="Open Sans SemiBold"/>
                <a:ea typeface="Open Sans SemiBold"/>
                <a:cs typeface="Open Sans SemiBold"/>
                <a:sym typeface="Open Sans SemiBold"/>
              </a:rPr>
              <a:t>Null and weak singularity:</a:t>
            </a:r>
            <a:r>
              <a:rPr lang="en-GB" sz="1300"/>
              <a:t> In this section, we discuss the mathematical framework used by Ori and Flanagan to showcase that Einstein field equations admit a generic class of vacuum solutions containing a weak singularity. Furthermore, we also determine the behavior of Jacobi field as it falls into such a singularity in a 2-Dimensional case.</a:t>
            </a:r>
            <a:endParaRPr sz="1300"/>
          </a:p>
        </p:txBody>
      </p:sp>
      <p:pic>
        <p:nvPicPr>
          <p:cNvPr id="242" name="Google Shape;242;p23"/>
          <p:cNvPicPr preferRelativeResize="0"/>
          <p:nvPr/>
        </p:nvPicPr>
        <p:blipFill rotWithShape="1">
          <a:blip r:embed="rId3">
            <a:alphaModFix/>
          </a:blip>
          <a:srcRect b="0" l="0" r="14074" t="0"/>
          <a:stretch/>
        </p:blipFill>
        <p:spPr>
          <a:xfrm>
            <a:off x="5380875" y="1766450"/>
            <a:ext cx="3284975" cy="2149425"/>
          </a:xfrm>
          <a:prstGeom prst="rect">
            <a:avLst/>
          </a:prstGeom>
          <a:noFill/>
          <a:ln>
            <a:noFill/>
          </a:ln>
        </p:spPr>
      </p:pic>
      <p:pic>
        <p:nvPicPr>
          <p:cNvPr id="243" name="Google Shape;243;p23"/>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311700" y="-74800"/>
            <a:ext cx="8520600" cy="212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6300">
                <a:solidFill>
                  <a:schemeClr val="dk1"/>
                </a:solidFill>
              </a:rPr>
              <a:t>Schwarzschild Black Hole</a:t>
            </a:r>
            <a:endParaRPr sz="6300">
              <a:solidFill>
                <a:schemeClr val="dk1"/>
              </a:solidFill>
            </a:endParaRPr>
          </a:p>
        </p:txBody>
      </p:sp>
      <p:pic>
        <p:nvPicPr>
          <p:cNvPr id="249" name="Google Shape;249;p24"/>
          <p:cNvPicPr preferRelativeResize="0"/>
          <p:nvPr/>
        </p:nvPicPr>
        <p:blipFill>
          <a:blip r:embed="rId3">
            <a:alphaModFix/>
          </a:blip>
          <a:stretch>
            <a:fillRect/>
          </a:stretch>
        </p:blipFill>
        <p:spPr>
          <a:xfrm>
            <a:off x="7807425" y="45025"/>
            <a:ext cx="1291125" cy="877650"/>
          </a:xfrm>
          <a:prstGeom prst="rect">
            <a:avLst/>
          </a:prstGeom>
          <a:noFill/>
          <a:ln>
            <a:noFill/>
          </a:ln>
        </p:spPr>
      </p:pic>
      <p:pic>
        <p:nvPicPr>
          <p:cNvPr id="250" name="Google Shape;250;p24"/>
          <p:cNvPicPr preferRelativeResize="0"/>
          <p:nvPr/>
        </p:nvPicPr>
        <p:blipFill>
          <a:blip r:embed="rId4">
            <a:alphaModFix/>
          </a:blip>
          <a:stretch>
            <a:fillRect/>
          </a:stretch>
        </p:blipFill>
        <p:spPr>
          <a:xfrm>
            <a:off x="2200275" y="1866900"/>
            <a:ext cx="4743450" cy="266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311700" y="315925"/>
            <a:ext cx="8520600" cy="4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What do we mean by Schwarzschild Black hole?</a:t>
            </a:r>
            <a:endParaRPr sz="2200"/>
          </a:p>
        </p:txBody>
      </p:sp>
      <p:sp>
        <p:nvSpPr>
          <p:cNvPr id="256" name="Google Shape;256;p25"/>
          <p:cNvSpPr txBox="1"/>
          <p:nvPr>
            <p:ph idx="1" type="body"/>
          </p:nvPr>
        </p:nvSpPr>
        <p:spPr>
          <a:xfrm>
            <a:off x="311700" y="729925"/>
            <a:ext cx="8520600" cy="375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Karl Schwarzschild provided the first exact solution to Einstein's field equations in 1916.</a:t>
            </a:r>
            <a:endParaRPr sz="1300"/>
          </a:p>
          <a:p>
            <a:pPr indent="-311150" lvl="0" marL="457200" rtl="0" algn="l">
              <a:spcBef>
                <a:spcPts val="0"/>
              </a:spcBef>
              <a:spcAft>
                <a:spcPts val="0"/>
              </a:spcAft>
              <a:buSzPts val="1300"/>
              <a:buChar char="●"/>
            </a:pPr>
            <a:r>
              <a:rPr lang="en-GB" sz="1300"/>
              <a:t>The Schwarzschild solution describes the presence of a black hole, named the Schwarzschild black hole.</a:t>
            </a:r>
            <a:endParaRPr sz="1300"/>
          </a:p>
          <a:p>
            <a:pPr indent="-311150" lvl="0" marL="457200" rtl="0" algn="l">
              <a:spcBef>
                <a:spcPts val="0"/>
              </a:spcBef>
              <a:spcAft>
                <a:spcPts val="0"/>
              </a:spcAft>
              <a:buSzPts val="1300"/>
              <a:buChar char="●"/>
            </a:pPr>
            <a:r>
              <a:rPr lang="en-GB" sz="1300"/>
              <a:t>It represents the simplest form of a spherically symmetric, non-rotating black hole, devoid of angular momentum and charge. </a:t>
            </a:r>
            <a:endParaRPr sz="1300"/>
          </a:p>
          <a:p>
            <a:pPr indent="-311150" lvl="0" marL="457200" rtl="0" algn="l">
              <a:spcBef>
                <a:spcPts val="0"/>
              </a:spcBef>
              <a:spcAft>
                <a:spcPts val="0"/>
              </a:spcAft>
              <a:buSzPts val="1300"/>
              <a:buChar char="●"/>
            </a:pPr>
            <a:r>
              <a:rPr lang="en-GB" sz="1300"/>
              <a:t>We work within a 4-dimensional spacetime, utilizing the spherical coordinate system :</a:t>
            </a:r>
            <a:endParaRPr sz="1300"/>
          </a:p>
          <a:p>
            <a:pPr indent="0" lvl="0" marL="45720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The metric tensor and spacetime interval describing the geometry outside a Schwarzschild black hole take the forms :</a:t>
            </a:r>
            <a:endParaRPr sz="1300"/>
          </a:p>
        </p:txBody>
      </p:sp>
      <p:pic>
        <p:nvPicPr>
          <p:cNvPr id="257" name="Google Shape;257;p25"/>
          <p:cNvPicPr preferRelativeResize="0"/>
          <p:nvPr/>
        </p:nvPicPr>
        <p:blipFill>
          <a:blip r:embed="rId3">
            <a:alphaModFix/>
          </a:blip>
          <a:stretch>
            <a:fillRect/>
          </a:stretch>
        </p:blipFill>
        <p:spPr>
          <a:xfrm>
            <a:off x="3505400" y="2239425"/>
            <a:ext cx="2013075" cy="375150"/>
          </a:xfrm>
          <a:prstGeom prst="rect">
            <a:avLst/>
          </a:prstGeom>
          <a:noFill/>
          <a:ln>
            <a:noFill/>
          </a:ln>
        </p:spPr>
      </p:pic>
      <p:pic>
        <p:nvPicPr>
          <p:cNvPr id="258" name="Google Shape;258;p25"/>
          <p:cNvPicPr preferRelativeResize="0"/>
          <p:nvPr/>
        </p:nvPicPr>
        <p:blipFill>
          <a:blip r:embed="rId4">
            <a:alphaModFix/>
          </a:blip>
          <a:stretch>
            <a:fillRect/>
          </a:stretch>
        </p:blipFill>
        <p:spPr>
          <a:xfrm>
            <a:off x="2171025" y="3103075"/>
            <a:ext cx="4801926" cy="1687800"/>
          </a:xfrm>
          <a:prstGeom prst="rect">
            <a:avLst/>
          </a:prstGeom>
          <a:noFill/>
          <a:ln>
            <a:noFill/>
          </a:ln>
        </p:spPr>
      </p:pic>
      <p:pic>
        <p:nvPicPr>
          <p:cNvPr id="259" name="Google Shape;259;p25"/>
          <p:cNvPicPr preferRelativeResize="0"/>
          <p:nvPr/>
        </p:nvPicPr>
        <p:blipFill>
          <a:blip r:embed="rId5">
            <a:alphaModFix/>
          </a:blip>
          <a:stretch>
            <a:fillRect/>
          </a:stretch>
        </p:blipFill>
        <p:spPr>
          <a:xfrm>
            <a:off x="7807425" y="45025"/>
            <a:ext cx="1291125" cy="87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311700" y="315925"/>
            <a:ext cx="8520600" cy="4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Formulating the Geodesic Equation</a:t>
            </a:r>
            <a:endParaRPr sz="2200"/>
          </a:p>
        </p:txBody>
      </p:sp>
      <p:sp>
        <p:nvSpPr>
          <p:cNvPr id="265" name="Google Shape;265;p26"/>
          <p:cNvSpPr txBox="1"/>
          <p:nvPr>
            <p:ph idx="1" type="body"/>
          </p:nvPr>
        </p:nvSpPr>
        <p:spPr>
          <a:xfrm>
            <a:off x="311700" y="729925"/>
            <a:ext cx="8520600" cy="426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Lagrangian and the Euler-lagrange Equations:</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We use the following facts which help us simplify our Lagrange Euler Equations and the Lagrangian.</a:t>
            </a:r>
            <a:endParaRPr sz="1300"/>
          </a:p>
          <a:p>
            <a:pPr indent="-311150" lvl="0" marL="457200" rtl="0" algn="l">
              <a:spcBef>
                <a:spcPts val="1000"/>
              </a:spcBef>
              <a:spcAft>
                <a:spcPts val="0"/>
              </a:spcAft>
              <a:buSzPts val="1300"/>
              <a:buChar char="-"/>
            </a:pPr>
            <a:r>
              <a:rPr lang="en-GB" sz="1300"/>
              <a:t>The spherical symmetry allows us to work in the equatorial plane and fix </a:t>
            </a:r>
            <a:r>
              <a:rPr b="1" i="1" lang="en-GB" sz="1300"/>
              <a:t>θ</a:t>
            </a:r>
            <a:r>
              <a:rPr lang="en-GB" sz="1300"/>
              <a:t> = π/2, resulting in </a:t>
            </a:r>
            <a:r>
              <a:rPr b="1" i="1" lang="en-GB" sz="1300"/>
              <a:t>θ ’</a:t>
            </a:r>
            <a:r>
              <a:rPr lang="en-GB" sz="1300"/>
              <a:t> = 0.</a:t>
            </a:r>
            <a:endParaRPr sz="1300"/>
          </a:p>
          <a:p>
            <a:pPr indent="-311150" lvl="0" marL="457200" rtl="0" algn="l">
              <a:spcBef>
                <a:spcPts val="0"/>
              </a:spcBef>
              <a:spcAft>
                <a:spcPts val="0"/>
              </a:spcAft>
              <a:buSzPts val="1300"/>
              <a:buChar char="-"/>
            </a:pPr>
            <a:r>
              <a:rPr lang="en-GB" sz="1300"/>
              <a:t>For radial geodesics, the angular momentum vanishes and so does </a:t>
            </a:r>
            <a:r>
              <a:rPr b="1" i="1" lang="en-GB" sz="1300"/>
              <a:t>ϕ ‘</a:t>
            </a:r>
            <a:r>
              <a:rPr lang="en-GB" sz="1300"/>
              <a:t>. </a:t>
            </a:r>
            <a:endParaRPr b="1" i="1" sz="1300"/>
          </a:p>
          <a:p>
            <a:pPr indent="-311150" lvl="0" marL="457200" rtl="0" algn="l">
              <a:spcBef>
                <a:spcPts val="0"/>
              </a:spcBef>
              <a:spcAft>
                <a:spcPts val="0"/>
              </a:spcAft>
              <a:buSzPts val="1300"/>
              <a:buChar char="-"/>
            </a:pPr>
            <a:r>
              <a:rPr lang="en-GB" sz="1300"/>
              <a:t>For a timelike geodesic, the Lagrangian can be set to −1.</a:t>
            </a:r>
            <a:endParaRPr sz="1300"/>
          </a:p>
          <a:p>
            <a:pPr indent="-311150" lvl="0" marL="457200" rtl="0" algn="l">
              <a:spcBef>
                <a:spcPts val="1000"/>
              </a:spcBef>
              <a:spcAft>
                <a:spcPts val="0"/>
              </a:spcAft>
              <a:buSzPts val="1300"/>
              <a:buChar char="●"/>
            </a:pPr>
            <a:r>
              <a:rPr lang="en-GB" sz="1300"/>
              <a:t> Using the simplifications above, we obtain the following set of geodesic equations:</a:t>
            </a:r>
            <a:endParaRPr sz="1300"/>
          </a:p>
          <a:p>
            <a:pPr indent="0" lvl="0" marL="0" rtl="0" algn="ctr">
              <a:spcBef>
                <a:spcPts val="1000"/>
              </a:spcBef>
              <a:spcAft>
                <a:spcPts val="0"/>
              </a:spcAft>
              <a:buNone/>
            </a:pPr>
            <a:r>
              <a:rPr b="1" i="1" lang="en-GB" sz="1300"/>
              <a:t>t ‘</a:t>
            </a:r>
            <a:r>
              <a:rPr lang="en-GB" sz="1300"/>
              <a:t> = E / f  </a:t>
            </a:r>
            <a:endParaRPr sz="1300"/>
          </a:p>
          <a:p>
            <a:pPr indent="0" lvl="0" marL="0" rtl="0" algn="ctr">
              <a:spcBef>
                <a:spcPts val="1200"/>
              </a:spcBef>
              <a:spcAft>
                <a:spcPts val="0"/>
              </a:spcAft>
              <a:buNone/>
            </a:pPr>
            <a:r>
              <a:rPr b="1" i="1" lang="en-GB" sz="1300"/>
              <a:t>( </a:t>
            </a:r>
            <a:r>
              <a:rPr b="1" i="1" lang="en-GB" sz="1300"/>
              <a:t>r</a:t>
            </a:r>
            <a:r>
              <a:rPr b="1" i="1" lang="en-GB" sz="1300"/>
              <a:t> ‘ )</a:t>
            </a:r>
            <a:r>
              <a:rPr b="1" baseline="30000" i="1" lang="en-GB" sz="1300"/>
              <a:t> 2</a:t>
            </a:r>
            <a:r>
              <a:rPr lang="en-GB" sz="1300"/>
              <a:t> = E</a:t>
            </a:r>
            <a:r>
              <a:rPr baseline="30000" lang="en-GB" sz="1300"/>
              <a:t>2</a:t>
            </a:r>
            <a:r>
              <a:rPr lang="en-GB" sz="1300"/>
              <a:t> - f</a:t>
            </a:r>
            <a:endParaRPr sz="1300"/>
          </a:p>
          <a:p>
            <a:pPr indent="0" lvl="0" marL="0" rtl="0" algn="ctr">
              <a:spcBef>
                <a:spcPts val="1200"/>
              </a:spcBef>
              <a:spcAft>
                <a:spcPts val="1200"/>
              </a:spcAft>
              <a:buNone/>
            </a:pPr>
            <a:r>
              <a:rPr b="1" i="1" lang="en-GB" sz="1300"/>
              <a:t>θ ’ </a:t>
            </a:r>
            <a:r>
              <a:rPr lang="en-GB" sz="1300"/>
              <a:t>=</a:t>
            </a:r>
            <a:r>
              <a:rPr b="1" i="1" lang="en-GB" sz="1300"/>
              <a:t> ϕ ‘ </a:t>
            </a:r>
            <a:r>
              <a:rPr lang="en-GB" sz="1300"/>
              <a:t>=</a:t>
            </a:r>
            <a:r>
              <a:rPr b="1" i="1" lang="en-GB" sz="1300"/>
              <a:t> </a:t>
            </a:r>
            <a:r>
              <a:rPr lang="en-GB" sz="1300"/>
              <a:t>0</a:t>
            </a:r>
            <a:endParaRPr sz="1300"/>
          </a:p>
        </p:txBody>
      </p:sp>
      <p:pic>
        <p:nvPicPr>
          <p:cNvPr id="266" name="Google Shape;266;p26"/>
          <p:cNvPicPr preferRelativeResize="0"/>
          <p:nvPr/>
        </p:nvPicPr>
        <p:blipFill rotWithShape="1">
          <a:blip r:embed="rId3">
            <a:alphaModFix/>
          </a:blip>
          <a:srcRect b="48504" l="0" r="0" t="19852"/>
          <a:stretch/>
        </p:blipFill>
        <p:spPr>
          <a:xfrm>
            <a:off x="1935175" y="1077925"/>
            <a:ext cx="4973750" cy="586325"/>
          </a:xfrm>
          <a:prstGeom prst="rect">
            <a:avLst/>
          </a:prstGeom>
          <a:noFill/>
          <a:ln>
            <a:noFill/>
          </a:ln>
        </p:spPr>
      </p:pic>
      <p:pic>
        <p:nvPicPr>
          <p:cNvPr id="267" name="Google Shape;267;p26"/>
          <p:cNvPicPr preferRelativeResize="0"/>
          <p:nvPr/>
        </p:nvPicPr>
        <p:blipFill rotWithShape="1">
          <a:blip r:embed="rId3">
            <a:alphaModFix/>
          </a:blip>
          <a:srcRect b="2401" l="35927" r="28522" t="68945"/>
          <a:stretch/>
        </p:blipFill>
        <p:spPr>
          <a:xfrm>
            <a:off x="3445701" y="1664250"/>
            <a:ext cx="1808151" cy="542925"/>
          </a:xfrm>
          <a:prstGeom prst="rect">
            <a:avLst/>
          </a:prstGeom>
          <a:noFill/>
          <a:ln>
            <a:noFill/>
          </a:ln>
        </p:spPr>
      </p:pic>
      <p:pic>
        <p:nvPicPr>
          <p:cNvPr id="268" name="Google Shape;268;p26"/>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idx="1" type="body"/>
          </p:nvPr>
        </p:nvSpPr>
        <p:spPr>
          <a:xfrm>
            <a:off x="311700" y="271600"/>
            <a:ext cx="8520600" cy="430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Considering the observer starts from infinity, where it is initially at rest, we can find the explicit form for </a:t>
            </a:r>
            <a:r>
              <a:rPr b="1" i="1" lang="en-GB" sz="1300"/>
              <a:t>‘ r ‘ </a:t>
            </a:r>
            <a:r>
              <a:rPr lang="en-GB" sz="1300"/>
              <a:t>. As the observer is at rest, the expression                   .           </a:t>
            </a:r>
            <a:endParaRPr sz="1300"/>
          </a:p>
          <a:p>
            <a:pPr indent="-311150" lvl="0" marL="457200" rtl="0" algn="l">
              <a:spcBef>
                <a:spcPts val="0"/>
              </a:spcBef>
              <a:spcAft>
                <a:spcPts val="0"/>
              </a:spcAft>
              <a:buSzPts val="1300"/>
              <a:buChar char="●"/>
            </a:pPr>
            <a:r>
              <a:rPr lang="en-GB" sz="1300"/>
              <a:t>Putting in the expression </a:t>
            </a:r>
            <a:r>
              <a:rPr b="1" i="1" lang="en-GB" sz="1300"/>
              <a:t>( r ‘ ) </a:t>
            </a:r>
            <a:r>
              <a:rPr b="1" baseline="30000" i="1" lang="en-GB" sz="1300"/>
              <a:t>2</a:t>
            </a:r>
            <a:r>
              <a:rPr lang="en-GB" sz="1300"/>
              <a:t>  = E</a:t>
            </a:r>
            <a:r>
              <a:rPr baseline="30000" lang="en-GB" sz="1300"/>
              <a:t>2</a:t>
            </a:r>
            <a:r>
              <a:rPr lang="en-GB" sz="1300"/>
              <a:t>− f, we can conclude that E = 1. Hence, </a:t>
            </a:r>
            <a:r>
              <a:rPr b="1" i="1" lang="en-GB" sz="1300"/>
              <a:t>t ‘ </a:t>
            </a:r>
            <a:r>
              <a:rPr lang="en-GB" sz="1300"/>
              <a:t>= 1 / f</a:t>
            </a:r>
            <a:endParaRPr b="1" i="1" sz="1300"/>
          </a:p>
          <a:p>
            <a:pPr indent="-311150" lvl="0" marL="457200" rtl="0" algn="l">
              <a:spcBef>
                <a:spcPts val="0"/>
              </a:spcBef>
              <a:spcAft>
                <a:spcPts val="0"/>
              </a:spcAft>
              <a:buSzPts val="1300"/>
              <a:buChar char="●"/>
            </a:pPr>
            <a:r>
              <a:rPr lang="en-GB" sz="1300"/>
              <a:t>Noting that r decreases along the geodesic congruence, we get the expression:</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Solving for </a:t>
            </a:r>
            <a:r>
              <a:rPr b="1" i="1" lang="en-GB" sz="1300"/>
              <a:t>‘ r ‘ </a:t>
            </a:r>
            <a:r>
              <a:rPr lang="en-GB" sz="1300"/>
              <a:t>, we obtain the expression:</a:t>
            </a:r>
            <a:endParaRPr sz="1300"/>
          </a:p>
          <a:p>
            <a:pPr indent="0" lvl="0" marL="0" rtl="0" algn="l">
              <a:spcBef>
                <a:spcPts val="1200"/>
              </a:spcBef>
              <a:spcAft>
                <a:spcPts val="0"/>
              </a:spcAft>
              <a:buNone/>
            </a:pPr>
            <a:r>
              <a:rPr b="1" i="1" lang="en-GB" sz="1300"/>
              <a:t>											</a:t>
            </a:r>
            <a:endParaRPr b="1" i="1" sz="1300"/>
          </a:p>
          <a:p>
            <a:pPr indent="0" lvl="0" marL="0" rtl="0" algn="l">
              <a:spcBef>
                <a:spcPts val="1200"/>
              </a:spcBef>
              <a:spcAft>
                <a:spcPts val="0"/>
              </a:spcAft>
              <a:buNone/>
            </a:pPr>
            <a:r>
              <a:t/>
            </a:r>
            <a:endParaRPr sz="1300"/>
          </a:p>
          <a:p>
            <a:pPr indent="0" lvl="0" marL="457200" rtl="0" algn="l">
              <a:spcBef>
                <a:spcPts val="1200"/>
              </a:spcBef>
              <a:spcAft>
                <a:spcPts val="1200"/>
              </a:spcAft>
              <a:buNone/>
            </a:pPr>
            <a:r>
              <a:t/>
            </a:r>
            <a:endParaRPr b="1" i="1" sz="1300"/>
          </a:p>
        </p:txBody>
      </p:sp>
      <p:pic>
        <p:nvPicPr>
          <p:cNvPr id="274" name="Google Shape;274;p27"/>
          <p:cNvPicPr preferRelativeResize="0"/>
          <p:nvPr/>
        </p:nvPicPr>
        <p:blipFill rotWithShape="1">
          <a:blip r:embed="rId3">
            <a:alphaModFix/>
          </a:blip>
          <a:srcRect b="25544" l="35025" r="42788" t="16818"/>
          <a:stretch/>
        </p:blipFill>
        <p:spPr>
          <a:xfrm>
            <a:off x="3564800" y="1298600"/>
            <a:ext cx="1069448" cy="451475"/>
          </a:xfrm>
          <a:prstGeom prst="rect">
            <a:avLst/>
          </a:prstGeom>
          <a:noFill/>
          <a:ln>
            <a:noFill/>
          </a:ln>
        </p:spPr>
      </p:pic>
      <p:pic>
        <p:nvPicPr>
          <p:cNvPr id="275" name="Google Shape;275;p27"/>
          <p:cNvPicPr preferRelativeResize="0"/>
          <p:nvPr/>
        </p:nvPicPr>
        <p:blipFill rotWithShape="1">
          <a:blip r:embed="rId4">
            <a:alphaModFix/>
          </a:blip>
          <a:srcRect b="0" l="5285" r="0" t="0"/>
          <a:stretch/>
        </p:blipFill>
        <p:spPr>
          <a:xfrm>
            <a:off x="4634250" y="570250"/>
            <a:ext cx="1266874" cy="238950"/>
          </a:xfrm>
          <a:prstGeom prst="rect">
            <a:avLst/>
          </a:prstGeom>
          <a:noFill/>
          <a:ln>
            <a:noFill/>
          </a:ln>
        </p:spPr>
      </p:pic>
      <p:pic>
        <p:nvPicPr>
          <p:cNvPr id="276" name="Google Shape;276;p27"/>
          <p:cNvPicPr preferRelativeResize="0"/>
          <p:nvPr/>
        </p:nvPicPr>
        <p:blipFill rotWithShape="1">
          <a:blip r:embed="rId5">
            <a:alphaModFix/>
          </a:blip>
          <a:srcRect b="12326" l="0" r="0" t="0"/>
          <a:stretch/>
        </p:blipFill>
        <p:spPr>
          <a:xfrm>
            <a:off x="2993125" y="1977325"/>
            <a:ext cx="2523850" cy="543500"/>
          </a:xfrm>
          <a:prstGeom prst="rect">
            <a:avLst/>
          </a:prstGeom>
          <a:noFill/>
          <a:ln>
            <a:noFill/>
          </a:ln>
        </p:spPr>
      </p:pic>
      <p:pic>
        <p:nvPicPr>
          <p:cNvPr id="277" name="Google Shape;277;p27"/>
          <p:cNvPicPr preferRelativeResize="0"/>
          <p:nvPr/>
        </p:nvPicPr>
        <p:blipFill rotWithShape="1">
          <a:blip r:embed="rId6">
            <a:alphaModFix/>
          </a:blip>
          <a:srcRect b="16163" l="0" r="0" t="0"/>
          <a:stretch/>
        </p:blipFill>
        <p:spPr>
          <a:xfrm>
            <a:off x="2950125" y="2637725"/>
            <a:ext cx="2609850" cy="1589100"/>
          </a:xfrm>
          <a:prstGeom prst="rect">
            <a:avLst/>
          </a:prstGeom>
          <a:noFill/>
          <a:ln>
            <a:noFill/>
          </a:ln>
        </p:spPr>
      </p:pic>
      <p:pic>
        <p:nvPicPr>
          <p:cNvPr id="278" name="Google Shape;278;p27"/>
          <p:cNvPicPr preferRelativeResize="0"/>
          <p:nvPr/>
        </p:nvPicPr>
        <p:blipFill>
          <a:blip r:embed="rId7">
            <a:alphaModFix/>
          </a:blip>
          <a:stretch>
            <a:fillRect/>
          </a:stretch>
        </p:blipFill>
        <p:spPr>
          <a:xfrm>
            <a:off x="7781575" y="4084775"/>
            <a:ext cx="1291125" cy="87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 type="body"/>
          </p:nvPr>
        </p:nvSpPr>
        <p:spPr>
          <a:xfrm>
            <a:off x="311700" y="729925"/>
            <a:ext cx="8520600" cy="4532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Geodesic deviation equation describes how the gravitational fields curvature influences the relative motion of nearby geodesics.</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We consider the following form of Jacobi fields, which define the deviation vector in the above image,</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GB" sz="1300"/>
              <a:t>Where, we decompose       in the following:</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sp>
        <p:nvSpPr>
          <p:cNvPr id="284" name="Google Shape;284;p28"/>
          <p:cNvSpPr txBox="1"/>
          <p:nvPr>
            <p:ph type="title"/>
          </p:nvPr>
        </p:nvSpPr>
        <p:spPr>
          <a:xfrm>
            <a:off x="311700" y="315925"/>
            <a:ext cx="8520600" cy="4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Formulation of Geodesic Deviation Equation </a:t>
            </a:r>
            <a:endParaRPr sz="2200"/>
          </a:p>
        </p:txBody>
      </p:sp>
      <p:pic>
        <p:nvPicPr>
          <p:cNvPr id="285" name="Google Shape;285;p28"/>
          <p:cNvPicPr preferRelativeResize="0"/>
          <p:nvPr/>
        </p:nvPicPr>
        <p:blipFill>
          <a:blip r:embed="rId3">
            <a:alphaModFix/>
          </a:blip>
          <a:stretch>
            <a:fillRect/>
          </a:stretch>
        </p:blipFill>
        <p:spPr>
          <a:xfrm>
            <a:off x="3555950" y="1265075"/>
            <a:ext cx="2543175" cy="1981200"/>
          </a:xfrm>
          <a:prstGeom prst="rect">
            <a:avLst/>
          </a:prstGeom>
          <a:noFill/>
          <a:ln>
            <a:noFill/>
          </a:ln>
        </p:spPr>
      </p:pic>
      <p:pic>
        <p:nvPicPr>
          <p:cNvPr id="286" name="Google Shape;286;p28"/>
          <p:cNvPicPr preferRelativeResize="0"/>
          <p:nvPr/>
        </p:nvPicPr>
        <p:blipFill>
          <a:blip r:embed="rId4">
            <a:alphaModFix/>
          </a:blip>
          <a:stretch>
            <a:fillRect/>
          </a:stretch>
        </p:blipFill>
        <p:spPr>
          <a:xfrm>
            <a:off x="3771225" y="3507325"/>
            <a:ext cx="1278900" cy="325100"/>
          </a:xfrm>
          <a:prstGeom prst="rect">
            <a:avLst/>
          </a:prstGeom>
          <a:noFill/>
          <a:ln>
            <a:noFill/>
          </a:ln>
        </p:spPr>
      </p:pic>
      <p:pic>
        <p:nvPicPr>
          <p:cNvPr id="287" name="Google Shape;287;p28"/>
          <p:cNvPicPr preferRelativeResize="0"/>
          <p:nvPr/>
        </p:nvPicPr>
        <p:blipFill>
          <a:blip r:embed="rId5">
            <a:alphaModFix/>
          </a:blip>
          <a:stretch>
            <a:fillRect/>
          </a:stretch>
        </p:blipFill>
        <p:spPr>
          <a:xfrm>
            <a:off x="3771225" y="4222550"/>
            <a:ext cx="1405549" cy="215450"/>
          </a:xfrm>
          <a:prstGeom prst="rect">
            <a:avLst/>
          </a:prstGeom>
          <a:noFill/>
          <a:ln>
            <a:noFill/>
          </a:ln>
        </p:spPr>
      </p:pic>
      <p:pic>
        <p:nvPicPr>
          <p:cNvPr id="288" name="Google Shape;288;p28"/>
          <p:cNvPicPr preferRelativeResize="0"/>
          <p:nvPr/>
        </p:nvPicPr>
        <p:blipFill>
          <a:blip r:embed="rId6">
            <a:alphaModFix/>
          </a:blip>
          <a:stretch>
            <a:fillRect/>
          </a:stretch>
        </p:blipFill>
        <p:spPr>
          <a:xfrm>
            <a:off x="3771225" y="3924812"/>
            <a:ext cx="1278900" cy="297744"/>
          </a:xfrm>
          <a:prstGeom prst="rect">
            <a:avLst/>
          </a:prstGeom>
          <a:noFill/>
          <a:ln>
            <a:noFill/>
          </a:ln>
        </p:spPr>
      </p:pic>
      <p:pic>
        <p:nvPicPr>
          <p:cNvPr id="289" name="Google Shape;289;p28"/>
          <p:cNvPicPr preferRelativeResize="0"/>
          <p:nvPr/>
        </p:nvPicPr>
        <p:blipFill rotWithShape="1">
          <a:blip r:embed="rId4">
            <a:alphaModFix/>
          </a:blip>
          <a:srcRect b="0" l="0" r="79609" t="0"/>
          <a:stretch/>
        </p:blipFill>
        <p:spPr>
          <a:xfrm>
            <a:off x="2175175" y="4050150"/>
            <a:ext cx="260775" cy="325100"/>
          </a:xfrm>
          <a:prstGeom prst="rect">
            <a:avLst/>
          </a:prstGeom>
          <a:noFill/>
          <a:ln>
            <a:noFill/>
          </a:ln>
        </p:spPr>
      </p:pic>
      <p:pic>
        <p:nvPicPr>
          <p:cNvPr id="290" name="Google Shape;290;p28"/>
          <p:cNvPicPr preferRelativeResize="0"/>
          <p:nvPr/>
        </p:nvPicPr>
        <p:blipFill>
          <a:blip r:embed="rId7">
            <a:alphaModFix/>
          </a:blip>
          <a:stretch>
            <a:fillRect/>
          </a:stretch>
        </p:blipFill>
        <p:spPr>
          <a:xfrm>
            <a:off x="3771225" y="4488925"/>
            <a:ext cx="1278900" cy="261425"/>
          </a:xfrm>
          <a:prstGeom prst="rect">
            <a:avLst/>
          </a:prstGeom>
          <a:noFill/>
          <a:ln>
            <a:noFill/>
          </a:ln>
        </p:spPr>
      </p:pic>
      <p:pic>
        <p:nvPicPr>
          <p:cNvPr id="291" name="Google Shape;291;p28"/>
          <p:cNvPicPr preferRelativeResize="0"/>
          <p:nvPr/>
        </p:nvPicPr>
        <p:blipFill>
          <a:blip r:embed="rId8">
            <a:alphaModFix/>
          </a:blip>
          <a:stretch>
            <a:fillRect/>
          </a:stretch>
        </p:blipFill>
        <p:spPr>
          <a:xfrm>
            <a:off x="7781975" y="4050150"/>
            <a:ext cx="1291125" cy="87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idx="1" type="body"/>
          </p:nvPr>
        </p:nvSpPr>
        <p:spPr>
          <a:xfrm>
            <a:off x="311700" y="229175"/>
            <a:ext cx="8520600" cy="4659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Our tangent vector along the geodesic is given by,</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The geodesic deviation equation is given by,</a:t>
            </a:r>
            <a:endParaRPr sz="1300"/>
          </a:p>
          <a:p>
            <a:pPr indent="0" lvl="0" marL="0" rtl="0" algn="l">
              <a:spcBef>
                <a:spcPts val="1200"/>
              </a:spcBef>
              <a:spcAft>
                <a:spcPts val="0"/>
              </a:spcAft>
              <a:buNone/>
            </a:pPr>
            <a:br>
              <a:rPr lang="en-GB" sz="1300"/>
            </a:br>
            <a:endParaRPr sz="1300"/>
          </a:p>
          <a:p>
            <a:pPr indent="-311150" lvl="0" marL="457200" rtl="0" algn="l">
              <a:spcBef>
                <a:spcPts val="1200"/>
              </a:spcBef>
              <a:spcAft>
                <a:spcPts val="0"/>
              </a:spcAft>
              <a:buSzPts val="1300"/>
              <a:buChar char="●"/>
            </a:pPr>
            <a:r>
              <a:rPr lang="en-GB" sz="1300"/>
              <a:t>The solution for the individual Jacobi field components have the form,</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Further, we can find a(s) using b(s) by utilising the fact that the Jacobi fields are orthogonal to tangent vector. </a:t>
            </a:r>
            <a:endParaRPr sz="1300"/>
          </a:p>
          <a:p>
            <a:pPr indent="0" lvl="0" marL="0" rtl="0" algn="l">
              <a:spcBef>
                <a:spcPts val="1200"/>
              </a:spcBef>
              <a:spcAft>
                <a:spcPts val="0"/>
              </a:spcAft>
              <a:buNone/>
            </a:pPr>
            <a:r>
              <a:t/>
            </a:r>
            <a:endParaRPr sz="1300"/>
          </a:p>
          <a:p>
            <a:pPr indent="457200" lvl="0" marL="0" rtl="0" algn="l">
              <a:spcBef>
                <a:spcPts val="1200"/>
              </a:spcBef>
              <a:spcAft>
                <a:spcPts val="1200"/>
              </a:spcAft>
              <a:buNone/>
            </a:pPr>
            <a:r>
              <a:rPr lang="en-GB" sz="1300"/>
              <a:t>Which gives the relation: </a:t>
            </a:r>
            <a:endParaRPr sz="1300"/>
          </a:p>
        </p:txBody>
      </p:sp>
      <p:pic>
        <p:nvPicPr>
          <p:cNvPr id="297" name="Google Shape;297;p29"/>
          <p:cNvPicPr preferRelativeResize="0"/>
          <p:nvPr/>
        </p:nvPicPr>
        <p:blipFill>
          <a:blip r:embed="rId3">
            <a:alphaModFix/>
          </a:blip>
          <a:stretch>
            <a:fillRect/>
          </a:stretch>
        </p:blipFill>
        <p:spPr>
          <a:xfrm>
            <a:off x="3527838" y="570947"/>
            <a:ext cx="2088324" cy="398100"/>
          </a:xfrm>
          <a:prstGeom prst="rect">
            <a:avLst/>
          </a:prstGeom>
          <a:noFill/>
          <a:ln>
            <a:noFill/>
          </a:ln>
        </p:spPr>
      </p:pic>
      <p:pic>
        <p:nvPicPr>
          <p:cNvPr id="298" name="Google Shape;298;p29"/>
          <p:cNvPicPr preferRelativeResize="0"/>
          <p:nvPr/>
        </p:nvPicPr>
        <p:blipFill>
          <a:blip r:embed="rId4">
            <a:alphaModFix/>
          </a:blip>
          <a:stretch>
            <a:fillRect/>
          </a:stretch>
        </p:blipFill>
        <p:spPr>
          <a:xfrm>
            <a:off x="3527850" y="1369975"/>
            <a:ext cx="2021601" cy="531250"/>
          </a:xfrm>
          <a:prstGeom prst="rect">
            <a:avLst/>
          </a:prstGeom>
          <a:noFill/>
          <a:ln>
            <a:noFill/>
          </a:ln>
        </p:spPr>
      </p:pic>
      <p:pic>
        <p:nvPicPr>
          <p:cNvPr id="299" name="Google Shape;299;p29"/>
          <p:cNvPicPr preferRelativeResize="0"/>
          <p:nvPr/>
        </p:nvPicPr>
        <p:blipFill>
          <a:blip r:embed="rId5">
            <a:alphaModFix/>
          </a:blip>
          <a:stretch>
            <a:fillRect/>
          </a:stretch>
        </p:blipFill>
        <p:spPr>
          <a:xfrm>
            <a:off x="3477825" y="2770800"/>
            <a:ext cx="1611199" cy="309950"/>
          </a:xfrm>
          <a:prstGeom prst="rect">
            <a:avLst/>
          </a:prstGeom>
          <a:noFill/>
          <a:ln>
            <a:noFill/>
          </a:ln>
        </p:spPr>
      </p:pic>
      <p:pic>
        <p:nvPicPr>
          <p:cNvPr id="300" name="Google Shape;300;p29"/>
          <p:cNvPicPr preferRelativeResize="0"/>
          <p:nvPr/>
        </p:nvPicPr>
        <p:blipFill>
          <a:blip r:embed="rId6">
            <a:alphaModFix/>
          </a:blip>
          <a:stretch>
            <a:fillRect/>
          </a:stretch>
        </p:blipFill>
        <p:spPr>
          <a:xfrm>
            <a:off x="3464273" y="2372700"/>
            <a:ext cx="1791449" cy="398100"/>
          </a:xfrm>
          <a:prstGeom prst="rect">
            <a:avLst/>
          </a:prstGeom>
          <a:noFill/>
          <a:ln>
            <a:noFill/>
          </a:ln>
        </p:spPr>
      </p:pic>
      <p:pic>
        <p:nvPicPr>
          <p:cNvPr id="301" name="Google Shape;301;p29"/>
          <p:cNvPicPr preferRelativeResize="0"/>
          <p:nvPr/>
        </p:nvPicPr>
        <p:blipFill rotWithShape="1">
          <a:blip r:embed="rId7">
            <a:alphaModFix/>
          </a:blip>
          <a:srcRect b="0" l="0" r="0" t="0"/>
          <a:stretch/>
        </p:blipFill>
        <p:spPr>
          <a:xfrm>
            <a:off x="3477825" y="3080750"/>
            <a:ext cx="1764347" cy="398100"/>
          </a:xfrm>
          <a:prstGeom prst="rect">
            <a:avLst/>
          </a:prstGeom>
          <a:noFill/>
          <a:ln>
            <a:noFill/>
          </a:ln>
        </p:spPr>
      </p:pic>
      <p:pic>
        <p:nvPicPr>
          <p:cNvPr id="302" name="Google Shape;302;p29"/>
          <p:cNvPicPr preferRelativeResize="0"/>
          <p:nvPr/>
        </p:nvPicPr>
        <p:blipFill>
          <a:blip r:embed="rId8">
            <a:alphaModFix/>
          </a:blip>
          <a:stretch>
            <a:fillRect/>
          </a:stretch>
        </p:blipFill>
        <p:spPr>
          <a:xfrm>
            <a:off x="3656100" y="3950324"/>
            <a:ext cx="1195908" cy="309950"/>
          </a:xfrm>
          <a:prstGeom prst="rect">
            <a:avLst/>
          </a:prstGeom>
          <a:noFill/>
          <a:ln>
            <a:noFill/>
          </a:ln>
        </p:spPr>
      </p:pic>
      <p:pic>
        <p:nvPicPr>
          <p:cNvPr id="303" name="Google Shape;303;p29"/>
          <p:cNvPicPr preferRelativeResize="0"/>
          <p:nvPr/>
        </p:nvPicPr>
        <p:blipFill rotWithShape="1">
          <a:blip r:embed="rId9">
            <a:alphaModFix/>
          </a:blip>
          <a:srcRect b="-10546" l="0" r="-20033" t="0"/>
          <a:stretch/>
        </p:blipFill>
        <p:spPr>
          <a:xfrm>
            <a:off x="2821450" y="4434000"/>
            <a:ext cx="776006" cy="531250"/>
          </a:xfrm>
          <a:prstGeom prst="rect">
            <a:avLst/>
          </a:prstGeom>
          <a:noFill/>
          <a:ln>
            <a:noFill/>
          </a:ln>
        </p:spPr>
      </p:pic>
      <p:pic>
        <p:nvPicPr>
          <p:cNvPr id="304" name="Google Shape;304;p29"/>
          <p:cNvPicPr preferRelativeResize="0"/>
          <p:nvPr/>
        </p:nvPicPr>
        <p:blipFill>
          <a:blip r:embed="rId10">
            <a:alphaModFix/>
          </a:blip>
          <a:stretch>
            <a:fillRect/>
          </a:stretch>
        </p:blipFill>
        <p:spPr>
          <a:xfrm>
            <a:off x="7807425" y="45025"/>
            <a:ext cx="1291125" cy="87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idx="1" type="body"/>
          </p:nvPr>
        </p:nvSpPr>
        <p:spPr>
          <a:xfrm>
            <a:off x="354150" y="220675"/>
            <a:ext cx="8520600" cy="466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Magnitude of Individual Jacobi Fields</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Similarly, we can calculate,		       and </a:t>
            </a:r>
            <a:endParaRPr sz="1300"/>
          </a:p>
          <a:p>
            <a:pPr indent="0" lvl="0" marL="0" rtl="0" algn="l">
              <a:spcBef>
                <a:spcPts val="1200"/>
              </a:spcBef>
              <a:spcAft>
                <a:spcPts val="0"/>
              </a:spcAft>
              <a:buNone/>
            </a:pPr>
            <a:r>
              <a:rPr lang="en-GB" sz="1300"/>
              <a:t>	We can also conclude that the individual magnitudes of the Jacobi field have the following feature:</a:t>
            </a:r>
            <a:endParaRPr sz="1300"/>
          </a:p>
          <a:p>
            <a:pPr indent="0" lvl="0" marL="0" rtl="0" algn="l">
              <a:spcBef>
                <a:spcPts val="1200"/>
              </a:spcBef>
              <a:spcAft>
                <a:spcPts val="0"/>
              </a:spcAft>
              <a:buNone/>
            </a:pPr>
            <a:r>
              <a:rPr lang="en-GB" sz="1300"/>
              <a:t> As s      0 ,	            Infinity, whereas,        and              Zero </a:t>
            </a:r>
            <a:endParaRPr sz="1300"/>
          </a:p>
          <a:p>
            <a:pPr indent="-311150" lvl="0" marL="457200" rtl="0" algn="l">
              <a:spcBef>
                <a:spcPts val="1200"/>
              </a:spcBef>
              <a:spcAft>
                <a:spcPts val="0"/>
              </a:spcAft>
              <a:buSzPts val="1300"/>
              <a:buChar char="●"/>
            </a:pPr>
            <a:r>
              <a:rPr lang="en-GB" sz="1300"/>
              <a:t>However, The net volume covered by the Jacobi fields is calculated using,</a:t>
            </a:r>
            <a:endParaRPr sz="1300"/>
          </a:p>
          <a:p>
            <a:pPr indent="0" lvl="0" marL="0" rtl="0" algn="l">
              <a:spcBef>
                <a:spcPts val="1200"/>
              </a:spcBef>
              <a:spcAft>
                <a:spcPts val="1200"/>
              </a:spcAft>
              <a:buNone/>
            </a:pPr>
            <a:r>
              <a:t/>
            </a:r>
            <a:endParaRPr sz="1300"/>
          </a:p>
        </p:txBody>
      </p:sp>
      <p:pic>
        <p:nvPicPr>
          <p:cNvPr id="310" name="Google Shape;310;p30"/>
          <p:cNvPicPr preferRelativeResize="0"/>
          <p:nvPr/>
        </p:nvPicPr>
        <p:blipFill rotWithShape="1">
          <a:blip r:embed="rId3">
            <a:alphaModFix/>
          </a:blip>
          <a:srcRect b="43419" l="0" r="0" t="0"/>
          <a:stretch/>
        </p:blipFill>
        <p:spPr>
          <a:xfrm>
            <a:off x="3097825" y="618950"/>
            <a:ext cx="2570000" cy="1134543"/>
          </a:xfrm>
          <a:prstGeom prst="rect">
            <a:avLst/>
          </a:prstGeom>
          <a:noFill/>
          <a:ln>
            <a:noFill/>
          </a:ln>
        </p:spPr>
      </p:pic>
      <p:pic>
        <p:nvPicPr>
          <p:cNvPr id="311" name="Google Shape;311;p30"/>
          <p:cNvPicPr preferRelativeResize="0"/>
          <p:nvPr/>
        </p:nvPicPr>
        <p:blipFill rotWithShape="1">
          <a:blip r:embed="rId3">
            <a:alphaModFix/>
          </a:blip>
          <a:srcRect b="20983" l="34587" r="35354" t="65202"/>
          <a:stretch/>
        </p:blipFill>
        <p:spPr>
          <a:xfrm>
            <a:off x="3029925" y="1804425"/>
            <a:ext cx="867474" cy="325975"/>
          </a:xfrm>
          <a:prstGeom prst="rect">
            <a:avLst/>
          </a:prstGeom>
          <a:noFill/>
          <a:ln>
            <a:noFill/>
          </a:ln>
        </p:spPr>
      </p:pic>
      <p:pic>
        <p:nvPicPr>
          <p:cNvPr id="312" name="Google Shape;312;p30"/>
          <p:cNvPicPr preferRelativeResize="0"/>
          <p:nvPr/>
        </p:nvPicPr>
        <p:blipFill rotWithShape="1">
          <a:blip r:embed="rId3">
            <a:alphaModFix/>
          </a:blip>
          <a:srcRect b="0" l="34895" r="35200" t="89136"/>
          <a:stretch/>
        </p:blipFill>
        <p:spPr>
          <a:xfrm>
            <a:off x="4291925" y="1841825"/>
            <a:ext cx="867474" cy="237650"/>
          </a:xfrm>
          <a:prstGeom prst="rect">
            <a:avLst/>
          </a:prstGeom>
          <a:noFill/>
          <a:ln>
            <a:noFill/>
          </a:ln>
        </p:spPr>
      </p:pic>
      <p:pic>
        <p:nvPicPr>
          <p:cNvPr id="313" name="Google Shape;313;p30"/>
          <p:cNvPicPr preferRelativeResize="0"/>
          <p:nvPr/>
        </p:nvPicPr>
        <p:blipFill rotWithShape="1">
          <a:blip r:embed="rId4">
            <a:alphaModFix/>
          </a:blip>
          <a:srcRect b="0" l="0" r="-11321" t="-11321"/>
          <a:stretch/>
        </p:blipFill>
        <p:spPr>
          <a:xfrm>
            <a:off x="3325075" y="3303050"/>
            <a:ext cx="2115500" cy="1502325"/>
          </a:xfrm>
          <a:prstGeom prst="rect">
            <a:avLst/>
          </a:prstGeom>
          <a:noFill/>
          <a:ln>
            <a:noFill/>
          </a:ln>
        </p:spPr>
      </p:pic>
      <p:pic>
        <p:nvPicPr>
          <p:cNvPr id="314" name="Google Shape;314;p30"/>
          <p:cNvPicPr preferRelativeResize="0"/>
          <p:nvPr/>
        </p:nvPicPr>
        <p:blipFill rotWithShape="1">
          <a:blip r:embed="rId5">
            <a:alphaModFix/>
          </a:blip>
          <a:srcRect b="0" l="0" r="72339" t="0"/>
          <a:stretch/>
        </p:blipFill>
        <p:spPr>
          <a:xfrm>
            <a:off x="1301300" y="2558675"/>
            <a:ext cx="353751" cy="297750"/>
          </a:xfrm>
          <a:prstGeom prst="rect">
            <a:avLst/>
          </a:prstGeom>
          <a:noFill/>
          <a:ln>
            <a:noFill/>
          </a:ln>
        </p:spPr>
      </p:pic>
      <p:cxnSp>
        <p:nvCxnSpPr>
          <p:cNvPr id="315" name="Google Shape;315;p30"/>
          <p:cNvCxnSpPr/>
          <p:nvPr/>
        </p:nvCxnSpPr>
        <p:spPr>
          <a:xfrm>
            <a:off x="840275" y="2707550"/>
            <a:ext cx="169800" cy="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30"/>
          <p:cNvCxnSpPr/>
          <p:nvPr/>
        </p:nvCxnSpPr>
        <p:spPr>
          <a:xfrm>
            <a:off x="1655050" y="2707550"/>
            <a:ext cx="169800" cy="0"/>
          </a:xfrm>
          <a:prstGeom prst="straightConnector1">
            <a:avLst/>
          </a:prstGeom>
          <a:noFill/>
          <a:ln cap="flat" cmpd="sng" w="9525">
            <a:solidFill>
              <a:schemeClr val="dk2"/>
            </a:solidFill>
            <a:prstDash val="solid"/>
            <a:round/>
            <a:headEnd len="med" w="med" type="none"/>
            <a:tailEnd len="med" w="med" type="triangle"/>
          </a:ln>
        </p:spPr>
      </p:cxnSp>
      <p:pic>
        <p:nvPicPr>
          <p:cNvPr id="317" name="Google Shape;317;p30"/>
          <p:cNvPicPr preferRelativeResize="0"/>
          <p:nvPr/>
        </p:nvPicPr>
        <p:blipFill rotWithShape="1">
          <a:blip r:embed="rId6">
            <a:alphaModFix/>
          </a:blip>
          <a:srcRect b="-38197" l="0" r="80266" t="0"/>
          <a:stretch/>
        </p:blipFill>
        <p:spPr>
          <a:xfrm>
            <a:off x="3211025" y="2567850"/>
            <a:ext cx="277375" cy="297750"/>
          </a:xfrm>
          <a:prstGeom prst="rect">
            <a:avLst/>
          </a:prstGeom>
          <a:noFill/>
          <a:ln>
            <a:noFill/>
          </a:ln>
        </p:spPr>
      </p:pic>
      <p:pic>
        <p:nvPicPr>
          <p:cNvPr id="318" name="Google Shape;318;p30"/>
          <p:cNvPicPr preferRelativeResize="0"/>
          <p:nvPr/>
        </p:nvPicPr>
        <p:blipFill rotWithShape="1">
          <a:blip r:embed="rId7">
            <a:alphaModFix/>
          </a:blip>
          <a:srcRect b="0" l="0" r="73637" t="0"/>
          <a:stretch/>
        </p:blipFill>
        <p:spPr>
          <a:xfrm>
            <a:off x="3855725" y="2558663"/>
            <a:ext cx="337151" cy="261425"/>
          </a:xfrm>
          <a:prstGeom prst="rect">
            <a:avLst/>
          </a:prstGeom>
          <a:noFill/>
          <a:ln>
            <a:noFill/>
          </a:ln>
        </p:spPr>
      </p:pic>
      <p:cxnSp>
        <p:nvCxnSpPr>
          <p:cNvPr id="319" name="Google Shape;319;p30"/>
          <p:cNvCxnSpPr/>
          <p:nvPr/>
        </p:nvCxnSpPr>
        <p:spPr>
          <a:xfrm>
            <a:off x="4192875" y="2716725"/>
            <a:ext cx="169800" cy="0"/>
          </a:xfrm>
          <a:prstGeom prst="straightConnector1">
            <a:avLst/>
          </a:prstGeom>
          <a:noFill/>
          <a:ln cap="flat" cmpd="sng" w="9525">
            <a:solidFill>
              <a:schemeClr val="dk2"/>
            </a:solidFill>
            <a:prstDash val="solid"/>
            <a:round/>
            <a:headEnd len="med" w="med" type="none"/>
            <a:tailEnd len="med" w="med" type="triangle"/>
          </a:ln>
        </p:spPr>
      </p:cxnSp>
      <p:pic>
        <p:nvPicPr>
          <p:cNvPr id="320" name="Google Shape;320;p30"/>
          <p:cNvPicPr preferRelativeResize="0"/>
          <p:nvPr/>
        </p:nvPicPr>
        <p:blipFill>
          <a:blip r:embed="rId8">
            <a:alphaModFix/>
          </a:blip>
          <a:stretch>
            <a:fillRect/>
          </a:stretch>
        </p:blipFill>
        <p:spPr>
          <a:xfrm>
            <a:off x="7807425" y="45025"/>
            <a:ext cx="1291125" cy="87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idx="1" type="body"/>
          </p:nvPr>
        </p:nvSpPr>
        <p:spPr>
          <a:xfrm>
            <a:off x="311700" y="186725"/>
            <a:ext cx="8520600" cy="50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t>Using the expression for ‘ </a:t>
            </a:r>
            <a:r>
              <a:rPr b="1" i="1" lang="en-GB" sz="1300"/>
              <a:t>r</a:t>
            </a:r>
            <a:r>
              <a:rPr lang="en-GB" sz="1300"/>
              <a:t>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GB" sz="1300"/>
              <a:t>We can rewrite the expression as,</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GB" sz="1300"/>
              <a:t>The definition of our parameter </a:t>
            </a:r>
            <a:r>
              <a:rPr b="1" i="1" lang="en-GB" sz="1300"/>
              <a:t>‘s’</a:t>
            </a:r>
            <a:r>
              <a:rPr lang="en-GB" sz="1300"/>
              <a:t> is such that, at s=0, the geodesic congruence encounters a singularity. We can see that as s approaches zero, </a:t>
            </a:r>
            <a:r>
              <a:rPr b="1" i="1" lang="en-GB" sz="1300"/>
              <a:t>V(s)</a:t>
            </a:r>
            <a:r>
              <a:rPr lang="en-GB" sz="1300"/>
              <a:t> approaches zero. Hence, as we move along the congruence, the volume encompassed by the Jacobi fields tends to zero. For an observer falling into a black hole, we can conclude that an observer would be infinitely stretched along the radial direction and infinitely crushed along the tangential and azimuthal directions, resulting in </a:t>
            </a:r>
            <a:r>
              <a:rPr i="1" lang="en-GB" sz="1300"/>
              <a:t>Spaghettification</a:t>
            </a:r>
            <a:r>
              <a:rPr lang="en-GB" sz="1300"/>
              <a:t> of the observer. However, in totality the observer is destroyed completely to zero volume. Hence, calculating the volume of these Jacobi fields at s = 0 provides us a way to examine the nature of the singularity, Which in the case for Schwarzschild black hole is a </a:t>
            </a:r>
            <a:r>
              <a:rPr i="1" lang="en-GB" sz="1300"/>
              <a:t>strong and spacelike singularity</a:t>
            </a:r>
            <a:r>
              <a:rPr lang="en-GB" sz="1300"/>
              <a:t>. </a:t>
            </a:r>
            <a:endParaRPr sz="1300"/>
          </a:p>
          <a:p>
            <a:pPr indent="0" lvl="0" marL="0" rtl="0" algn="l">
              <a:spcBef>
                <a:spcPts val="1200"/>
              </a:spcBef>
              <a:spcAft>
                <a:spcPts val="1200"/>
              </a:spcAft>
              <a:buClr>
                <a:schemeClr val="dk1"/>
              </a:buClr>
              <a:buSzPts val="1100"/>
              <a:buFont typeface="Arial"/>
              <a:buNone/>
            </a:pPr>
            <a:r>
              <a:t/>
            </a:r>
            <a:endParaRPr sz="1300"/>
          </a:p>
        </p:txBody>
      </p:sp>
      <p:pic>
        <p:nvPicPr>
          <p:cNvPr id="326" name="Google Shape;326;p31"/>
          <p:cNvPicPr preferRelativeResize="0"/>
          <p:nvPr/>
        </p:nvPicPr>
        <p:blipFill rotWithShape="1">
          <a:blip r:embed="rId3">
            <a:alphaModFix/>
          </a:blip>
          <a:srcRect b="3260" l="0" r="0" t="0"/>
          <a:stretch/>
        </p:blipFill>
        <p:spPr>
          <a:xfrm>
            <a:off x="1928000" y="572150"/>
            <a:ext cx="5287974" cy="1091425"/>
          </a:xfrm>
          <a:prstGeom prst="rect">
            <a:avLst/>
          </a:prstGeom>
          <a:noFill/>
          <a:ln>
            <a:noFill/>
          </a:ln>
        </p:spPr>
      </p:pic>
      <p:pic>
        <p:nvPicPr>
          <p:cNvPr id="327" name="Google Shape;327;p31"/>
          <p:cNvPicPr preferRelativeResize="0"/>
          <p:nvPr/>
        </p:nvPicPr>
        <p:blipFill rotWithShape="1">
          <a:blip r:embed="rId4">
            <a:alphaModFix/>
          </a:blip>
          <a:srcRect b="20196" l="0" r="0" t="30056"/>
          <a:stretch/>
        </p:blipFill>
        <p:spPr>
          <a:xfrm>
            <a:off x="1842175" y="2045525"/>
            <a:ext cx="5459624" cy="579475"/>
          </a:xfrm>
          <a:prstGeom prst="rect">
            <a:avLst/>
          </a:prstGeom>
          <a:noFill/>
          <a:ln>
            <a:noFill/>
          </a:ln>
        </p:spPr>
      </p:pic>
      <p:pic>
        <p:nvPicPr>
          <p:cNvPr id="328" name="Google Shape;328;p31"/>
          <p:cNvPicPr preferRelativeResize="0"/>
          <p:nvPr/>
        </p:nvPicPr>
        <p:blipFill>
          <a:blip r:embed="rId5">
            <a:alphaModFix/>
          </a:blip>
          <a:stretch>
            <a:fillRect/>
          </a:stretch>
        </p:blipFill>
        <p:spPr>
          <a:xfrm>
            <a:off x="7807425" y="45025"/>
            <a:ext cx="1291125" cy="87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70" name="Google Shape;70;p14"/>
          <p:cNvSpPr txBox="1"/>
          <p:nvPr>
            <p:ph idx="1" type="body"/>
          </p:nvPr>
        </p:nvSpPr>
        <p:spPr>
          <a:xfrm>
            <a:off x="191875" y="1225225"/>
            <a:ext cx="49977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Einstein’s published his theory of gravity in 1915 in the paper titled "The Field Equations of Gravitation”.</a:t>
            </a:r>
            <a:endParaRPr/>
          </a:p>
        </p:txBody>
      </p:sp>
      <p:pic>
        <p:nvPicPr>
          <p:cNvPr id="71" name="Google Shape;71;p14"/>
          <p:cNvPicPr preferRelativeResize="0"/>
          <p:nvPr/>
        </p:nvPicPr>
        <p:blipFill>
          <a:blip r:embed="rId3">
            <a:alphaModFix/>
          </a:blip>
          <a:stretch>
            <a:fillRect/>
          </a:stretch>
        </p:blipFill>
        <p:spPr>
          <a:xfrm>
            <a:off x="7807425" y="45025"/>
            <a:ext cx="1291125" cy="877650"/>
          </a:xfrm>
          <a:prstGeom prst="rect">
            <a:avLst/>
          </a:prstGeom>
          <a:noFill/>
          <a:ln>
            <a:noFill/>
          </a:ln>
        </p:spPr>
      </p:pic>
      <p:sp>
        <p:nvSpPr>
          <p:cNvPr id="72" name="Google Shape;72;p14"/>
          <p:cNvSpPr txBox="1"/>
          <p:nvPr>
            <p:ph idx="1" type="body"/>
          </p:nvPr>
        </p:nvSpPr>
        <p:spPr>
          <a:xfrm>
            <a:off x="191875" y="2299400"/>
            <a:ext cx="49977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It provided a new understanding of the gravitational force as the curvature of spacetime caused by mass and energy.</a:t>
            </a:r>
            <a:endParaRPr/>
          </a:p>
          <a:p>
            <a:pPr indent="0" lvl="0" marL="0" rtl="0" algn="l">
              <a:spcBef>
                <a:spcPts val="1200"/>
              </a:spcBef>
              <a:spcAft>
                <a:spcPts val="1200"/>
              </a:spcAft>
              <a:buNone/>
            </a:pPr>
            <a:r>
              <a:t/>
            </a:r>
            <a:endParaRPr/>
          </a:p>
        </p:txBody>
      </p:sp>
      <p:sp>
        <p:nvSpPr>
          <p:cNvPr id="73" name="Google Shape;73;p14"/>
          <p:cNvSpPr txBox="1"/>
          <p:nvPr>
            <p:ph idx="1" type="body"/>
          </p:nvPr>
        </p:nvSpPr>
        <p:spPr>
          <a:xfrm>
            <a:off x="191875" y="2949550"/>
            <a:ext cx="4997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GB"/>
              <a:t>Predicts the existence of black holes, gravitational waves and many other exotic phenomenon.</a:t>
            </a:r>
            <a:endParaRPr/>
          </a:p>
        </p:txBody>
      </p:sp>
      <p:pic>
        <p:nvPicPr>
          <p:cNvPr id="74" name="Google Shape;74;p14"/>
          <p:cNvPicPr preferRelativeResize="0"/>
          <p:nvPr/>
        </p:nvPicPr>
        <p:blipFill>
          <a:blip r:embed="rId4">
            <a:alphaModFix/>
          </a:blip>
          <a:stretch>
            <a:fillRect/>
          </a:stretch>
        </p:blipFill>
        <p:spPr>
          <a:xfrm>
            <a:off x="5526500" y="1402950"/>
            <a:ext cx="3207000" cy="29985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311700" y="108350"/>
            <a:ext cx="8520600" cy="212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6300">
                <a:solidFill>
                  <a:schemeClr val="dk1"/>
                </a:solidFill>
              </a:rPr>
              <a:t>Realistic Black Hole</a:t>
            </a:r>
            <a:endParaRPr sz="6300">
              <a:solidFill>
                <a:schemeClr val="dk1"/>
              </a:solidFill>
            </a:endParaRPr>
          </a:p>
        </p:txBody>
      </p:sp>
      <p:pic>
        <p:nvPicPr>
          <p:cNvPr id="334" name="Google Shape;334;p32"/>
          <p:cNvPicPr preferRelativeResize="0"/>
          <p:nvPr/>
        </p:nvPicPr>
        <p:blipFill>
          <a:blip r:embed="rId3">
            <a:alphaModFix/>
          </a:blip>
          <a:stretch>
            <a:fillRect/>
          </a:stretch>
        </p:blipFill>
        <p:spPr>
          <a:xfrm>
            <a:off x="2228600" y="2024550"/>
            <a:ext cx="4686800" cy="2635150"/>
          </a:xfrm>
          <a:prstGeom prst="rect">
            <a:avLst/>
          </a:prstGeom>
          <a:noFill/>
          <a:ln>
            <a:noFill/>
          </a:ln>
          <a:effectLst>
            <a:outerShdw blurRad="57150" rotWithShape="0" algn="bl" dir="5400000" dist="19050">
              <a:srgbClr val="000000">
                <a:alpha val="58000"/>
              </a:srgbClr>
            </a:outerShdw>
          </a:effectLst>
        </p:spPr>
      </p:pic>
      <p:pic>
        <p:nvPicPr>
          <p:cNvPr id="335" name="Google Shape;335;p32"/>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idx="1" type="body"/>
          </p:nvPr>
        </p:nvSpPr>
        <p:spPr>
          <a:xfrm>
            <a:off x="311700" y="662025"/>
            <a:ext cx="8520600" cy="801000"/>
          </a:xfrm>
          <a:prstGeom prst="rect">
            <a:avLst/>
          </a:prstGeom>
        </p:spPr>
        <p:txBody>
          <a:bodyPr anchorCtr="0" anchor="t" bIns="91425" lIns="91425" spcFirstLastPara="1" rIns="91425" wrap="square" tIns="91425">
            <a:noAutofit/>
          </a:bodyPr>
          <a:lstStyle/>
          <a:p>
            <a:pPr indent="0" lvl="0" marL="63500" marR="74295" rtl="0" algn="just">
              <a:lnSpc>
                <a:spcPct val="150000"/>
              </a:lnSpc>
              <a:spcBef>
                <a:spcPts val="1065"/>
              </a:spcBef>
              <a:spcAft>
                <a:spcPts val="0"/>
              </a:spcAft>
              <a:buClr>
                <a:schemeClr val="dk1"/>
              </a:buClr>
              <a:buSzPts val="1018"/>
              <a:buFont typeface="Arial"/>
              <a:buNone/>
            </a:pPr>
            <a:r>
              <a:rPr lang="en-GB" sz="1310">
                <a:latin typeface="Times New Roman"/>
                <a:ea typeface="Times New Roman"/>
                <a:cs typeface="Times New Roman"/>
                <a:sym typeface="Times New Roman"/>
              </a:rPr>
              <a:t>Initially, the Schwarzschild black hole was thought to be an archetype for a space-time singularity. However, it’s understood now that the Schwarzschild black hole is not an archetype for a realistic black hole as it lacks essential properties.</a:t>
            </a:r>
            <a:endParaRPr sz="1402"/>
          </a:p>
        </p:txBody>
      </p:sp>
      <p:sp>
        <p:nvSpPr>
          <p:cNvPr id="341" name="Google Shape;341;p33"/>
          <p:cNvSpPr txBox="1"/>
          <p:nvPr>
            <p:ph type="title"/>
          </p:nvPr>
        </p:nvSpPr>
        <p:spPr>
          <a:xfrm>
            <a:off x="311700" y="180225"/>
            <a:ext cx="8520600" cy="4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What do we mean by Realistic Black hole?</a:t>
            </a:r>
            <a:endParaRPr sz="2200"/>
          </a:p>
        </p:txBody>
      </p:sp>
      <p:grpSp>
        <p:nvGrpSpPr>
          <p:cNvPr id="342" name="Google Shape;342;p33"/>
          <p:cNvGrpSpPr/>
          <p:nvPr/>
        </p:nvGrpSpPr>
        <p:grpSpPr>
          <a:xfrm>
            <a:off x="1095604" y="1751629"/>
            <a:ext cx="2179822" cy="1731426"/>
            <a:chOff x="1660800" y="1171213"/>
            <a:chExt cx="1942800" cy="1569600"/>
          </a:xfrm>
        </p:grpSpPr>
        <p:sp>
          <p:nvSpPr>
            <p:cNvPr id="343" name="Google Shape;343;p33"/>
            <p:cNvSpPr/>
            <p:nvPr/>
          </p:nvSpPr>
          <p:spPr>
            <a:xfrm>
              <a:off x="1660800" y="1171213"/>
              <a:ext cx="1942800" cy="1569600"/>
            </a:xfrm>
            <a:prstGeom prst="round1Rect">
              <a:avLst>
                <a:gd fmla="val 17446" name="adj"/>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txBox="1"/>
            <p:nvPr/>
          </p:nvSpPr>
          <p:spPr>
            <a:xfrm>
              <a:off x="1894961" y="1267394"/>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Spherical Symmetry</a:t>
              </a:r>
              <a:endParaRPr sz="1100">
                <a:solidFill>
                  <a:srgbClr val="FFFFFF"/>
                </a:solidFill>
                <a:latin typeface="Roboto"/>
                <a:ea typeface="Roboto"/>
                <a:cs typeface="Roboto"/>
                <a:sym typeface="Roboto"/>
              </a:endParaRPr>
            </a:p>
          </p:txBody>
        </p:sp>
        <p:sp>
          <p:nvSpPr>
            <p:cNvPr id="345" name="Google Shape;345;p33"/>
            <p:cNvSpPr txBox="1"/>
            <p:nvPr/>
          </p:nvSpPr>
          <p:spPr>
            <a:xfrm>
              <a:off x="1698007" y="1553043"/>
              <a:ext cx="1845600" cy="1092900"/>
            </a:xfrm>
            <a:prstGeom prst="rect">
              <a:avLst/>
            </a:prstGeom>
            <a:noFill/>
            <a:ln>
              <a:noFill/>
            </a:ln>
          </p:spPr>
          <p:txBody>
            <a:bodyPr anchorCtr="0" anchor="t" bIns="91425" lIns="91425" spcFirstLastPara="1" rIns="91425" wrap="square" tIns="91425">
              <a:noAutofit/>
            </a:bodyPr>
            <a:lstStyle/>
            <a:p>
              <a:pPr indent="0" lvl="0" marL="0" marR="74295" rtl="0" algn="just">
                <a:lnSpc>
                  <a:spcPct val="100000"/>
                </a:lnSpc>
                <a:spcBef>
                  <a:spcPts val="0"/>
                </a:spcBef>
                <a:spcAft>
                  <a:spcPts val="0"/>
                </a:spcAft>
                <a:buNone/>
              </a:pPr>
              <a:r>
                <a:rPr lang="en-GB" sz="1000">
                  <a:solidFill>
                    <a:schemeClr val="lt1"/>
                  </a:solidFill>
                  <a:latin typeface="Times New Roman"/>
                  <a:ea typeface="Times New Roman"/>
                  <a:cs typeface="Times New Roman"/>
                  <a:sym typeface="Times New Roman"/>
                </a:rPr>
                <a:t>In reality most astrophysical objects possess some level of non-spherical structure. The assumption that the Schwarzchild black hole is spherically symmetric is an oversimplification</a:t>
              </a:r>
              <a:endParaRPr sz="1000">
                <a:solidFill>
                  <a:schemeClr val="lt1"/>
                </a:solidFill>
                <a:latin typeface="Roboto"/>
                <a:ea typeface="Roboto"/>
                <a:cs typeface="Roboto"/>
                <a:sym typeface="Roboto"/>
              </a:endParaRPr>
            </a:p>
          </p:txBody>
        </p:sp>
      </p:grpSp>
      <p:grpSp>
        <p:nvGrpSpPr>
          <p:cNvPr id="346" name="Google Shape;346;p33"/>
          <p:cNvGrpSpPr/>
          <p:nvPr/>
        </p:nvGrpSpPr>
        <p:grpSpPr>
          <a:xfrm>
            <a:off x="3272059" y="1751629"/>
            <a:ext cx="2179822" cy="1731426"/>
            <a:chOff x="3600600" y="1170963"/>
            <a:chExt cx="1942800" cy="1569600"/>
          </a:xfrm>
        </p:grpSpPr>
        <p:sp>
          <p:nvSpPr>
            <p:cNvPr id="347" name="Google Shape;347;p33"/>
            <p:cNvSpPr/>
            <p:nvPr/>
          </p:nvSpPr>
          <p:spPr>
            <a:xfrm>
              <a:off x="3600600" y="1170963"/>
              <a:ext cx="1942800" cy="1569600"/>
            </a:xfrm>
            <a:prstGeom prst="round2SameRect">
              <a:avLst>
                <a:gd fmla="val 18098" name="adj1"/>
                <a:gd fmla="val 0" name="adj2"/>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nvSpPr>
          <p:spPr>
            <a:xfrm>
              <a:off x="3845857" y="1267371"/>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Roboto"/>
                  <a:ea typeface="Roboto"/>
                  <a:cs typeface="Roboto"/>
                  <a:sym typeface="Roboto"/>
                </a:rPr>
                <a:t>Non Rotating</a:t>
              </a:r>
              <a:endParaRPr sz="1100">
                <a:solidFill>
                  <a:srgbClr val="FFFFFF"/>
                </a:solidFill>
                <a:latin typeface="Roboto"/>
                <a:ea typeface="Roboto"/>
                <a:cs typeface="Roboto"/>
                <a:sym typeface="Roboto"/>
              </a:endParaRPr>
            </a:p>
          </p:txBody>
        </p:sp>
        <p:sp>
          <p:nvSpPr>
            <p:cNvPr id="349" name="Google Shape;349;p33"/>
            <p:cNvSpPr txBox="1"/>
            <p:nvPr/>
          </p:nvSpPr>
          <p:spPr>
            <a:xfrm>
              <a:off x="3819019" y="1506626"/>
              <a:ext cx="1633500" cy="12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FFFFFF"/>
                  </a:solidFill>
                  <a:latin typeface="Roboto"/>
                  <a:ea typeface="Roboto"/>
                  <a:cs typeface="Roboto"/>
                  <a:sym typeface="Roboto"/>
                </a:rPr>
                <a:t>Most astrophysical objects, including stars and galaxies, possess angular momentum or rotation, which significantly affects their properties, such as the shape of the event horizon</a:t>
              </a:r>
              <a:endParaRPr sz="1000">
                <a:solidFill>
                  <a:srgbClr val="FFFFFF"/>
                </a:solidFill>
                <a:latin typeface="Roboto"/>
                <a:ea typeface="Roboto"/>
                <a:cs typeface="Roboto"/>
                <a:sym typeface="Roboto"/>
              </a:endParaRPr>
            </a:p>
          </p:txBody>
        </p:sp>
      </p:grpSp>
      <p:grpSp>
        <p:nvGrpSpPr>
          <p:cNvPr id="350" name="Google Shape;350;p33"/>
          <p:cNvGrpSpPr/>
          <p:nvPr/>
        </p:nvGrpSpPr>
        <p:grpSpPr>
          <a:xfrm>
            <a:off x="5447880" y="1770344"/>
            <a:ext cx="2179822" cy="1712748"/>
            <a:chOff x="5539816" y="1171213"/>
            <a:chExt cx="1942800" cy="1569600"/>
          </a:xfrm>
        </p:grpSpPr>
        <p:sp>
          <p:nvSpPr>
            <p:cNvPr id="351" name="Google Shape;351;p33"/>
            <p:cNvSpPr/>
            <p:nvPr/>
          </p:nvSpPr>
          <p:spPr>
            <a:xfrm flipH="1">
              <a:off x="5539816" y="1171213"/>
              <a:ext cx="1942800" cy="1569600"/>
            </a:xfrm>
            <a:prstGeom prst="round1Rect">
              <a:avLst>
                <a:gd fmla="val 17446"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txBox="1"/>
            <p:nvPr/>
          </p:nvSpPr>
          <p:spPr>
            <a:xfrm>
              <a:off x="5762399" y="1209680"/>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Roboto"/>
                  <a:ea typeface="Roboto"/>
                  <a:cs typeface="Roboto"/>
                  <a:sym typeface="Roboto"/>
                </a:rPr>
                <a:t>Unstable to Perturbations</a:t>
              </a:r>
              <a:endParaRPr sz="1100">
                <a:solidFill>
                  <a:srgbClr val="FFFFFF"/>
                </a:solidFill>
                <a:latin typeface="Roboto"/>
                <a:ea typeface="Roboto"/>
                <a:cs typeface="Roboto"/>
                <a:sym typeface="Roboto"/>
              </a:endParaRPr>
            </a:p>
          </p:txBody>
        </p:sp>
        <p:sp>
          <p:nvSpPr>
            <p:cNvPr id="353" name="Google Shape;353;p33"/>
            <p:cNvSpPr txBox="1"/>
            <p:nvPr/>
          </p:nvSpPr>
          <p:spPr>
            <a:xfrm>
              <a:off x="5722409" y="1581890"/>
              <a:ext cx="1649100" cy="108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FFFFFF"/>
                  </a:solidFill>
                  <a:latin typeface="Roboto"/>
                  <a:ea typeface="Roboto"/>
                  <a:cs typeface="Roboto"/>
                  <a:sym typeface="Roboto"/>
                </a:rPr>
                <a:t>Since it is unstable to deviations from spherical symmetry. This instability contradicts the nature of observed black holes which live in violent environments.</a:t>
              </a:r>
              <a:endParaRPr sz="1000">
                <a:solidFill>
                  <a:srgbClr val="FFFFFF"/>
                </a:solidFill>
                <a:latin typeface="Roboto"/>
                <a:ea typeface="Roboto"/>
                <a:cs typeface="Roboto"/>
                <a:sym typeface="Roboto"/>
              </a:endParaRPr>
            </a:p>
          </p:txBody>
        </p:sp>
      </p:grpSp>
      <p:grpSp>
        <p:nvGrpSpPr>
          <p:cNvPr id="354" name="Google Shape;354;p33"/>
          <p:cNvGrpSpPr/>
          <p:nvPr/>
        </p:nvGrpSpPr>
        <p:grpSpPr>
          <a:xfrm>
            <a:off x="3129762" y="2585965"/>
            <a:ext cx="292118" cy="287226"/>
            <a:chOff x="3157188" y="909150"/>
            <a:chExt cx="470400" cy="470400"/>
          </a:xfrm>
        </p:grpSpPr>
        <p:sp>
          <p:nvSpPr>
            <p:cNvPr id="355" name="Google Shape;355;p3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3243138" y="995100"/>
              <a:ext cx="298500" cy="2985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3"/>
          <p:cNvGrpSpPr/>
          <p:nvPr/>
        </p:nvGrpSpPr>
        <p:grpSpPr>
          <a:xfrm>
            <a:off x="5305446" y="2585965"/>
            <a:ext cx="292118" cy="287226"/>
            <a:chOff x="3157188" y="909150"/>
            <a:chExt cx="470400" cy="470400"/>
          </a:xfrm>
        </p:grpSpPr>
        <p:sp>
          <p:nvSpPr>
            <p:cNvPr id="358" name="Google Shape;358;p3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243138" y="995100"/>
              <a:ext cx="298500" cy="298500"/>
            </a:xfrm>
            <a:prstGeom prst="mathPlus">
              <a:avLst>
                <a:gd fmla="val 9900" name="adj1"/>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3"/>
          <p:cNvGrpSpPr/>
          <p:nvPr/>
        </p:nvGrpSpPr>
        <p:grpSpPr>
          <a:xfrm>
            <a:off x="1094969" y="3464440"/>
            <a:ext cx="6532733" cy="1377331"/>
            <a:chOff x="1660800" y="2723938"/>
            <a:chExt cx="5822400" cy="1248600"/>
          </a:xfrm>
        </p:grpSpPr>
        <p:sp>
          <p:nvSpPr>
            <p:cNvPr id="361" name="Google Shape;361;p33"/>
            <p:cNvSpPr/>
            <p:nvPr/>
          </p:nvSpPr>
          <p:spPr>
            <a:xfrm rot="10800000">
              <a:off x="1660800" y="2723938"/>
              <a:ext cx="5822400" cy="1248600"/>
            </a:xfrm>
            <a:prstGeom prst="round2SameRect">
              <a:avLst>
                <a:gd fmla="val 18098" name="adj1"/>
                <a:gd fmla="val 0" name="adj2"/>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txBox="1"/>
            <p:nvPr/>
          </p:nvSpPr>
          <p:spPr>
            <a:xfrm>
              <a:off x="1732006" y="2723947"/>
              <a:ext cx="5681100" cy="10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Roboto"/>
                  <a:ea typeface="Roboto"/>
                  <a:cs typeface="Roboto"/>
                  <a:sym typeface="Roboto"/>
                </a:rPr>
                <a:t>Realistic Black Hole</a:t>
              </a:r>
              <a:endParaRPr b="1" sz="1100">
                <a:solidFill>
                  <a:srgbClr val="FFFFFF"/>
                </a:solidFill>
                <a:latin typeface="Roboto"/>
                <a:ea typeface="Roboto"/>
                <a:cs typeface="Roboto"/>
                <a:sym typeface="Roboto"/>
              </a:endParaRPr>
            </a:p>
            <a:p>
              <a:pPr indent="0" lvl="0" marL="0" marR="74295" rtl="0" algn="just">
                <a:lnSpc>
                  <a:spcPct val="150000"/>
                </a:lnSpc>
                <a:spcBef>
                  <a:spcPts val="1000"/>
                </a:spcBef>
                <a:spcAft>
                  <a:spcPts val="0"/>
                </a:spcAft>
                <a:buClr>
                  <a:schemeClr val="dk1"/>
                </a:buClr>
                <a:buSzPts val="1100"/>
                <a:buFont typeface="Arial"/>
                <a:buNone/>
              </a:pPr>
              <a:r>
                <a:rPr lang="en-GB" sz="1000">
                  <a:solidFill>
                    <a:schemeClr val="lt1"/>
                  </a:solidFill>
                  <a:latin typeface="Times New Roman"/>
                  <a:ea typeface="Times New Roman"/>
                  <a:cs typeface="Times New Roman"/>
                  <a:sym typeface="Times New Roman"/>
                </a:rPr>
                <a:t>Realistic black holes typically exhibit long-term stability and complex behaviours such as accretion of matter, jet formation, and interactions with their surroundings, they essentially live in violent environments, and perturbations or disturbances to them are inevitable. Hence, A realistic black hole solution should be functionally generic, in the sense that it can adjust and reconfigure itself to accommodate minor perturbations. </a:t>
              </a:r>
              <a:endParaRPr sz="1000">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t/>
              </a:r>
              <a:endParaRPr sz="900">
                <a:solidFill>
                  <a:schemeClr val="lt1"/>
                </a:solidFill>
                <a:latin typeface="Roboto"/>
                <a:ea typeface="Roboto"/>
                <a:cs typeface="Roboto"/>
                <a:sym typeface="Roboto"/>
              </a:endParaRPr>
            </a:p>
            <a:p>
              <a:pPr indent="0" lvl="0" marL="0" rtl="0" algn="l">
                <a:spcBef>
                  <a:spcPts val="1600"/>
                </a:spcBef>
                <a:spcAft>
                  <a:spcPts val="0"/>
                </a:spcAft>
                <a:buNone/>
              </a:pPr>
              <a:r>
                <a:t/>
              </a:r>
              <a:endParaRPr b="1" sz="1100">
                <a:solidFill>
                  <a:schemeClr val="lt1"/>
                </a:solidFill>
                <a:latin typeface="Roboto"/>
                <a:ea typeface="Roboto"/>
                <a:cs typeface="Roboto"/>
                <a:sym typeface="Roboto"/>
              </a:endParaRPr>
            </a:p>
          </p:txBody>
        </p:sp>
        <p:sp>
          <p:nvSpPr>
            <p:cNvPr id="363" name="Google Shape;363;p33"/>
            <p:cNvSpPr txBox="1"/>
            <p:nvPr/>
          </p:nvSpPr>
          <p:spPr>
            <a:xfrm>
              <a:off x="1917936" y="3142786"/>
              <a:ext cx="5378400" cy="72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900">
                <a:solidFill>
                  <a:srgbClr val="FFFFFF"/>
                </a:solidFill>
                <a:latin typeface="Roboto"/>
                <a:ea typeface="Roboto"/>
                <a:cs typeface="Roboto"/>
                <a:sym typeface="Roboto"/>
              </a:endParaRPr>
            </a:p>
          </p:txBody>
        </p:sp>
      </p:grpSp>
      <p:pic>
        <p:nvPicPr>
          <p:cNvPr id="364" name="Google Shape;364;p33"/>
          <p:cNvPicPr preferRelativeResize="0"/>
          <p:nvPr/>
        </p:nvPicPr>
        <p:blipFill>
          <a:blip r:embed="rId3">
            <a:alphaModFix/>
          </a:blip>
          <a:stretch>
            <a:fillRect/>
          </a:stretch>
        </p:blipFill>
        <p:spPr>
          <a:xfrm>
            <a:off x="7781975" y="4093625"/>
            <a:ext cx="1291125" cy="87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4"/>
          <p:cNvSpPr txBox="1"/>
          <p:nvPr>
            <p:ph type="title"/>
          </p:nvPr>
        </p:nvSpPr>
        <p:spPr>
          <a:xfrm>
            <a:off x="311700" y="315925"/>
            <a:ext cx="8520600" cy="490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sz="2200"/>
              <a:t>Mathematical framework: Initial Data</a:t>
            </a:r>
            <a:endParaRPr sz="2200"/>
          </a:p>
        </p:txBody>
      </p:sp>
      <p:sp>
        <p:nvSpPr>
          <p:cNvPr id="370" name="Google Shape;370;p34"/>
          <p:cNvSpPr txBox="1"/>
          <p:nvPr>
            <p:ph idx="1" type="body"/>
          </p:nvPr>
        </p:nvSpPr>
        <p:spPr>
          <a:xfrm>
            <a:off x="311700" y="806425"/>
            <a:ext cx="8520600" cy="3772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We start with the Einstein Field equation in vacuum:</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Since, our Ricci tensor is a symmetric tensor, it has 10 independent components. Each component corresponds to a field equation.</a:t>
            </a:r>
            <a:endParaRPr sz="1300"/>
          </a:p>
          <a:p>
            <a:pPr indent="-311150" lvl="0" marL="457200" rtl="0" algn="l">
              <a:spcBef>
                <a:spcPts val="0"/>
              </a:spcBef>
              <a:spcAft>
                <a:spcPts val="0"/>
              </a:spcAft>
              <a:buSzPts val="1300"/>
              <a:buChar char="●"/>
            </a:pPr>
            <a:r>
              <a:rPr lang="en-GB" sz="1300"/>
              <a:t>These Einstein field equations are divided into a set of evolution equations and constraint equations.</a:t>
            </a:r>
            <a:endParaRPr sz="1300"/>
          </a:p>
          <a:p>
            <a:pPr indent="-311150" lvl="0" marL="457200" rtl="0" algn="l">
              <a:spcBef>
                <a:spcPts val="0"/>
              </a:spcBef>
              <a:spcAft>
                <a:spcPts val="0"/>
              </a:spcAft>
              <a:buSzPts val="1300"/>
              <a:buChar char="●"/>
            </a:pPr>
            <a:r>
              <a:rPr lang="en-GB" sz="1300"/>
              <a:t>Evolution Equations describe how the spacetime curvature or the metric tensor evolves over time. These equations involve double time derivatives of the metric tensor. </a:t>
            </a:r>
            <a:endParaRPr sz="1300"/>
          </a:p>
          <a:p>
            <a:pPr indent="-311150" lvl="0" marL="457200" rtl="0" algn="l">
              <a:spcBef>
                <a:spcPts val="0"/>
              </a:spcBef>
              <a:spcAft>
                <a:spcPts val="0"/>
              </a:spcAft>
              <a:buSzPts val="1300"/>
              <a:buChar char="●"/>
            </a:pPr>
            <a:r>
              <a:rPr lang="en-GB" sz="1300"/>
              <a:t>The constraint equations, on the other hand, are derived from the geometry of spacetime. These equations ensure that the solutions to the evolution equations are physically meaningful and consistent with the underlying geometry. These equations do not involve double time derivatives, but first order space, first order time, combination of space-time and second order space derivatives</a:t>
            </a:r>
            <a:endParaRPr sz="1300"/>
          </a:p>
          <a:p>
            <a:pPr indent="-311150" lvl="0" marL="457200" rtl="0" algn="l">
              <a:spcBef>
                <a:spcPts val="0"/>
              </a:spcBef>
              <a:spcAft>
                <a:spcPts val="0"/>
              </a:spcAft>
              <a:buSzPts val="1300"/>
              <a:buChar char="●"/>
            </a:pPr>
            <a:r>
              <a:rPr lang="en-GB" sz="1300"/>
              <a:t>We start by working in the coordinate system </a:t>
            </a:r>
            <a:endParaRPr sz="1300"/>
          </a:p>
          <a:p>
            <a:pPr indent="0" lvl="0" marL="0" rtl="0" algn="ctr">
              <a:spcBef>
                <a:spcPts val="1200"/>
              </a:spcBef>
              <a:spcAft>
                <a:spcPts val="1200"/>
              </a:spcAft>
              <a:buNone/>
            </a:pPr>
            <a:r>
              <a:rPr lang="en-GB" sz="1300"/>
              <a:t>= { u , v , x , y }</a:t>
            </a:r>
            <a:endParaRPr sz="1300"/>
          </a:p>
        </p:txBody>
      </p:sp>
      <p:pic>
        <p:nvPicPr>
          <p:cNvPr id="371" name="Google Shape;371;p34"/>
          <p:cNvPicPr preferRelativeResize="0"/>
          <p:nvPr/>
        </p:nvPicPr>
        <p:blipFill>
          <a:blip r:embed="rId3">
            <a:alphaModFix/>
          </a:blip>
          <a:stretch>
            <a:fillRect/>
          </a:stretch>
        </p:blipFill>
        <p:spPr>
          <a:xfrm>
            <a:off x="3654725" y="1173050"/>
            <a:ext cx="917275" cy="405475"/>
          </a:xfrm>
          <a:prstGeom prst="rect">
            <a:avLst/>
          </a:prstGeom>
          <a:noFill/>
          <a:ln>
            <a:noFill/>
          </a:ln>
        </p:spPr>
      </p:pic>
      <p:pic>
        <p:nvPicPr>
          <p:cNvPr id="372" name="Google Shape;372;p34"/>
          <p:cNvPicPr preferRelativeResize="0"/>
          <p:nvPr/>
        </p:nvPicPr>
        <p:blipFill rotWithShape="1">
          <a:blip r:embed="rId4">
            <a:alphaModFix/>
          </a:blip>
          <a:srcRect b="0" l="25315" r="61613" t="0"/>
          <a:stretch/>
        </p:blipFill>
        <p:spPr>
          <a:xfrm>
            <a:off x="3726075" y="3930650"/>
            <a:ext cx="314900" cy="448950"/>
          </a:xfrm>
          <a:prstGeom prst="rect">
            <a:avLst/>
          </a:prstGeom>
          <a:noFill/>
          <a:ln>
            <a:noFill/>
          </a:ln>
        </p:spPr>
      </p:pic>
      <p:pic>
        <p:nvPicPr>
          <p:cNvPr id="373" name="Google Shape;373;p34"/>
          <p:cNvPicPr preferRelativeResize="0"/>
          <p:nvPr/>
        </p:nvPicPr>
        <p:blipFill>
          <a:blip r:embed="rId5">
            <a:alphaModFix/>
          </a:blip>
          <a:stretch>
            <a:fillRect/>
          </a:stretch>
        </p:blipFill>
        <p:spPr>
          <a:xfrm>
            <a:off x="7807425" y="45025"/>
            <a:ext cx="1291125" cy="87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5"/>
          <p:cNvSpPr txBox="1"/>
          <p:nvPr>
            <p:ph idx="1" type="body"/>
          </p:nvPr>
        </p:nvSpPr>
        <p:spPr>
          <a:xfrm>
            <a:off x="311700" y="220675"/>
            <a:ext cx="8520600" cy="4685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We adopt the gauge, g</a:t>
            </a:r>
            <a:r>
              <a:rPr baseline="-25000" lang="en-GB" sz="1300"/>
              <a:t>ux</a:t>
            </a:r>
            <a:r>
              <a:rPr lang="en-GB" sz="1300"/>
              <a:t> = g</a:t>
            </a:r>
            <a:r>
              <a:rPr baseline="-25000" lang="en-GB" sz="1300"/>
              <a:t>uy</a:t>
            </a:r>
            <a:r>
              <a:rPr lang="en-GB" sz="1300"/>
              <a:t> = g</a:t>
            </a:r>
            <a:r>
              <a:rPr baseline="-25000" lang="en-GB" sz="1300"/>
              <a:t>uu</a:t>
            </a:r>
            <a:r>
              <a:rPr lang="en-GB" sz="1300"/>
              <a:t> = g</a:t>
            </a:r>
            <a:r>
              <a:rPr baseline="-25000" lang="en-GB" sz="1300"/>
              <a:t>vv</a:t>
            </a:r>
            <a:r>
              <a:rPr lang="en-GB" sz="1300"/>
              <a:t> = 0</a:t>
            </a:r>
            <a:endParaRPr sz="1300"/>
          </a:p>
          <a:p>
            <a:pPr indent="-311150" lvl="0" marL="457200" rtl="0" algn="l">
              <a:spcBef>
                <a:spcPts val="1000"/>
              </a:spcBef>
              <a:spcAft>
                <a:spcPts val="0"/>
              </a:spcAft>
              <a:buSzPts val="1300"/>
              <a:buChar char="●"/>
            </a:pPr>
            <a:r>
              <a:rPr lang="en-GB" sz="1300"/>
              <a:t>Our metric tensor takes up the form:</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Where, g</a:t>
            </a:r>
            <a:r>
              <a:rPr baseline="-25000" lang="en-GB" sz="1300"/>
              <a:t>xx</a:t>
            </a:r>
            <a:r>
              <a:rPr lang="en-GB" sz="1300"/>
              <a:t> = g</a:t>
            </a:r>
            <a:r>
              <a:rPr baseline="-25000" lang="en-GB" sz="1300"/>
              <a:t>1 </a:t>
            </a:r>
            <a:r>
              <a:rPr lang="en-GB" sz="1300"/>
              <a:t>; g</a:t>
            </a:r>
            <a:r>
              <a:rPr baseline="-25000" lang="en-GB" sz="1300"/>
              <a:t>xy</a:t>
            </a:r>
            <a:r>
              <a:rPr lang="en-GB" sz="1300"/>
              <a:t> = g</a:t>
            </a:r>
            <a:r>
              <a:rPr baseline="-25000" lang="en-GB" sz="1300"/>
              <a:t>2</a:t>
            </a:r>
            <a:r>
              <a:rPr lang="en-GB" sz="1300"/>
              <a:t> ; g</a:t>
            </a:r>
            <a:r>
              <a:rPr baseline="-25000" lang="en-GB" sz="1300"/>
              <a:t>yy</a:t>
            </a:r>
            <a:r>
              <a:rPr lang="en-GB" sz="1300"/>
              <a:t> = g</a:t>
            </a:r>
            <a:r>
              <a:rPr baseline="-25000" lang="en-GB" sz="1300"/>
              <a:t>3</a:t>
            </a:r>
            <a:r>
              <a:rPr lang="en-GB" sz="1300"/>
              <a:t> ; g</a:t>
            </a:r>
            <a:r>
              <a:rPr baseline="-25000" lang="en-GB" sz="1300"/>
              <a:t>yx</a:t>
            </a:r>
            <a:r>
              <a:rPr lang="en-GB" sz="1300"/>
              <a:t> = g</a:t>
            </a:r>
            <a:r>
              <a:rPr baseline="-25000" lang="en-GB" sz="1300"/>
              <a:t>4</a:t>
            </a:r>
            <a:r>
              <a:rPr lang="en-GB" sz="1300"/>
              <a:t> ; g</a:t>
            </a:r>
            <a:r>
              <a:rPr baseline="-25000" lang="en-GB" sz="1300"/>
              <a:t>vy</a:t>
            </a:r>
            <a:r>
              <a:rPr lang="en-GB" sz="1300"/>
              <a:t> = g</a:t>
            </a:r>
            <a:r>
              <a:rPr baseline="-25000" lang="en-GB" sz="1300"/>
              <a:t>5</a:t>
            </a:r>
            <a:r>
              <a:rPr lang="en-GB" sz="1300"/>
              <a:t> ; g</a:t>
            </a:r>
            <a:r>
              <a:rPr baseline="-25000" lang="en-GB" sz="1300"/>
              <a:t>uv</a:t>
            </a:r>
            <a:r>
              <a:rPr lang="en-GB" sz="1300"/>
              <a:t> = g</a:t>
            </a:r>
            <a:r>
              <a:rPr baseline="-25000" lang="en-GB" sz="1300"/>
              <a:t>6</a:t>
            </a:r>
            <a:endParaRPr baseline="-25000" sz="1300"/>
          </a:p>
          <a:p>
            <a:pPr indent="-311150" lvl="0" marL="457200" rtl="0" algn="l">
              <a:spcBef>
                <a:spcPts val="1000"/>
              </a:spcBef>
              <a:spcAft>
                <a:spcPts val="0"/>
              </a:spcAft>
              <a:buSzPts val="1300"/>
              <a:buChar char="●"/>
            </a:pPr>
            <a:r>
              <a:rPr lang="en-GB" sz="1300"/>
              <a:t>Further, we determine the degrees of freedom </a:t>
            </a:r>
            <a:r>
              <a:rPr b="1" i="1" lang="en-GB" sz="1300"/>
              <a:t>‘ K ‘</a:t>
            </a:r>
            <a:r>
              <a:rPr lang="en-GB" sz="1300"/>
              <a:t>, which is the number of initial functions required to uniquely determine the domain of dependance</a:t>
            </a:r>
            <a:endParaRPr sz="1300"/>
          </a:p>
          <a:p>
            <a:pPr indent="-311150" lvl="0" marL="457200" rtl="0" algn="l">
              <a:spcBef>
                <a:spcPts val="0"/>
              </a:spcBef>
              <a:spcAft>
                <a:spcPts val="0"/>
              </a:spcAft>
              <a:buSzPts val="1300"/>
              <a:buChar char="●"/>
            </a:pPr>
            <a:r>
              <a:rPr lang="en-GB" sz="1300"/>
              <a:t>For this, we introduce the variables,</a:t>
            </a:r>
            <a:endParaRPr sz="1300"/>
          </a:p>
          <a:p>
            <a:pPr indent="0" lvl="0" marL="0" rtl="0" algn="ctr">
              <a:spcBef>
                <a:spcPts val="1200"/>
              </a:spcBef>
              <a:spcAft>
                <a:spcPts val="0"/>
              </a:spcAft>
              <a:buNone/>
            </a:pPr>
            <a:r>
              <a:rPr lang="en-GB" sz="1300"/>
              <a:t>T= v + u and Z = v - u</a:t>
            </a:r>
            <a:endParaRPr sz="1300"/>
          </a:p>
          <a:p>
            <a:pPr indent="-311150" lvl="0" marL="457200" rtl="0" algn="l">
              <a:spcBef>
                <a:spcPts val="0"/>
              </a:spcBef>
              <a:spcAft>
                <a:spcPts val="0"/>
              </a:spcAft>
              <a:buSzPts val="1300"/>
              <a:buChar char="●"/>
            </a:pPr>
            <a:r>
              <a:rPr lang="en-GB" sz="1300"/>
              <a:t>Using Cauchy-Kowalevski theorem at the hypersurface T=constant, we can say that there are 12 analytic functions namely g</a:t>
            </a:r>
            <a:r>
              <a:rPr baseline="-25000" lang="en-GB" sz="1300"/>
              <a:t>i</a:t>
            </a:r>
            <a:r>
              <a:rPr lang="en-GB" sz="1300"/>
              <a:t> </a:t>
            </a:r>
            <a:r>
              <a:rPr i="1" lang="en-GB" sz="1300"/>
              <a:t>(x, y, z)</a:t>
            </a:r>
            <a:r>
              <a:rPr lang="en-GB" sz="1300"/>
              <a:t> and g</a:t>
            </a:r>
            <a:r>
              <a:rPr baseline="-25000" lang="en-GB" sz="1300"/>
              <a:t>i,t</a:t>
            </a:r>
            <a:r>
              <a:rPr lang="en-GB" sz="1300"/>
              <a:t> </a:t>
            </a:r>
            <a:r>
              <a:rPr i="1" lang="en-GB" sz="1300"/>
              <a:t>(x, y, z)</a:t>
            </a:r>
            <a:r>
              <a:rPr lang="en-GB" sz="1300"/>
              <a:t>, where i goes from 1 to 6. These functions need to satisfy the 4 constraint equations, Hence the number of degrees of freedom reduce to 8. This means, we need to specify 8 arbitrary analytic functions as part of the initial data to determine the domain of dependence.</a:t>
            </a:r>
            <a:endParaRPr sz="1300"/>
          </a:p>
        </p:txBody>
      </p:sp>
      <p:pic>
        <p:nvPicPr>
          <p:cNvPr id="379" name="Google Shape;379;p35"/>
          <p:cNvPicPr preferRelativeResize="0"/>
          <p:nvPr/>
        </p:nvPicPr>
        <p:blipFill rotWithShape="1">
          <a:blip r:embed="rId3">
            <a:alphaModFix/>
          </a:blip>
          <a:srcRect b="5075" l="0" r="0" t="52905"/>
          <a:stretch/>
        </p:blipFill>
        <p:spPr>
          <a:xfrm>
            <a:off x="3379625" y="806912"/>
            <a:ext cx="2384750" cy="957925"/>
          </a:xfrm>
          <a:prstGeom prst="rect">
            <a:avLst/>
          </a:prstGeom>
          <a:noFill/>
          <a:ln>
            <a:noFill/>
          </a:ln>
        </p:spPr>
      </p:pic>
      <p:pic>
        <p:nvPicPr>
          <p:cNvPr id="380" name="Google Shape;380;p35"/>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idx="1" type="body"/>
          </p:nvPr>
        </p:nvSpPr>
        <p:spPr>
          <a:xfrm>
            <a:off x="311700" y="848750"/>
            <a:ext cx="8520600" cy="373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Now, we focus our attention on the Evolution equations to determine the evolution of our initial data. There are a total of 6 evolution equations which correspond to</a:t>
            </a:r>
            <a:endParaRPr sz="1300"/>
          </a:p>
          <a:p>
            <a:pPr indent="-311150" lvl="0" marL="457200" rtl="0" algn="l">
              <a:spcBef>
                <a:spcPts val="0"/>
              </a:spcBef>
              <a:spcAft>
                <a:spcPts val="0"/>
              </a:spcAft>
              <a:buSzPts val="1300"/>
              <a:buChar char="●"/>
            </a:pPr>
            <a:r>
              <a:rPr lang="en-GB" sz="1300"/>
              <a:t>We start by defining the variables,</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From here onwards, we use Wolfram Mathematica since our mathematical calculations take up rigorous forms.</a:t>
            </a:r>
            <a:endParaRPr sz="1300"/>
          </a:p>
          <a:p>
            <a:pPr indent="-311150" lvl="0" marL="457200" rtl="0" algn="l">
              <a:spcBef>
                <a:spcPts val="0"/>
              </a:spcBef>
              <a:spcAft>
                <a:spcPts val="0"/>
              </a:spcAft>
              <a:buSzPts val="1300"/>
              <a:buChar char="●"/>
            </a:pPr>
            <a:r>
              <a:rPr lang="en-GB" sz="1300"/>
              <a:t>We transform our independent variables from (u, v, x, y) to (t, z, x, y). </a:t>
            </a:r>
            <a:endParaRPr sz="1300"/>
          </a:p>
          <a:p>
            <a:pPr indent="-311150" lvl="0" marL="457200" rtl="0" algn="l">
              <a:spcBef>
                <a:spcPts val="0"/>
              </a:spcBef>
              <a:spcAft>
                <a:spcPts val="0"/>
              </a:spcAft>
              <a:buSzPts val="1300"/>
              <a:buChar char="●"/>
            </a:pPr>
            <a:r>
              <a:rPr lang="en-GB" sz="1300"/>
              <a:t>Our metric takes up the new form </a:t>
            </a:r>
            <a:endParaRPr sz="1300"/>
          </a:p>
        </p:txBody>
      </p:sp>
      <p:sp>
        <p:nvSpPr>
          <p:cNvPr id="386" name="Google Shape;386;p36"/>
          <p:cNvSpPr txBox="1"/>
          <p:nvPr>
            <p:ph type="title"/>
          </p:nvPr>
        </p:nvSpPr>
        <p:spPr>
          <a:xfrm>
            <a:off x="311700" y="315925"/>
            <a:ext cx="8520600" cy="47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Mathematical Framework: Evolution Equations</a:t>
            </a:r>
            <a:endParaRPr sz="2200"/>
          </a:p>
        </p:txBody>
      </p:sp>
      <p:pic>
        <p:nvPicPr>
          <p:cNvPr id="387" name="Google Shape;387;p36"/>
          <p:cNvPicPr preferRelativeResize="0"/>
          <p:nvPr/>
        </p:nvPicPr>
        <p:blipFill>
          <a:blip r:embed="rId3">
            <a:alphaModFix/>
          </a:blip>
          <a:stretch>
            <a:fillRect/>
          </a:stretch>
        </p:blipFill>
        <p:spPr>
          <a:xfrm>
            <a:off x="5664150" y="1166875"/>
            <a:ext cx="625150" cy="212200"/>
          </a:xfrm>
          <a:prstGeom prst="rect">
            <a:avLst/>
          </a:prstGeom>
          <a:noFill/>
          <a:ln>
            <a:noFill/>
          </a:ln>
        </p:spPr>
      </p:pic>
      <p:pic>
        <p:nvPicPr>
          <p:cNvPr id="388" name="Google Shape;388;p36"/>
          <p:cNvPicPr preferRelativeResize="0"/>
          <p:nvPr/>
        </p:nvPicPr>
        <p:blipFill>
          <a:blip r:embed="rId4">
            <a:alphaModFix/>
          </a:blip>
          <a:stretch>
            <a:fillRect/>
          </a:stretch>
        </p:blipFill>
        <p:spPr>
          <a:xfrm>
            <a:off x="3235250" y="1613650"/>
            <a:ext cx="1987025" cy="788325"/>
          </a:xfrm>
          <a:prstGeom prst="rect">
            <a:avLst/>
          </a:prstGeom>
          <a:noFill/>
          <a:ln>
            <a:noFill/>
          </a:ln>
        </p:spPr>
      </p:pic>
      <p:pic>
        <p:nvPicPr>
          <p:cNvPr id="389" name="Google Shape;389;p36"/>
          <p:cNvPicPr preferRelativeResize="0"/>
          <p:nvPr/>
        </p:nvPicPr>
        <p:blipFill>
          <a:blip r:embed="rId5">
            <a:alphaModFix/>
          </a:blip>
          <a:stretch>
            <a:fillRect/>
          </a:stretch>
        </p:blipFill>
        <p:spPr>
          <a:xfrm>
            <a:off x="1716425" y="3495475"/>
            <a:ext cx="5711140" cy="1177150"/>
          </a:xfrm>
          <a:prstGeom prst="rect">
            <a:avLst/>
          </a:prstGeom>
          <a:noFill/>
          <a:ln>
            <a:noFill/>
          </a:ln>
        </p:spPr>
      </p:pic>
      <p:pic>
        <p:nvPicPr>
          <p:cNvPr id="390" name="Google Shape;390;p36"/>
          <p:cNvPicPr preferRelativeResize="0"/>
          <p:nvPr/>
        </p:nvPicPr>
        <p:blipFill>
          <a:blip r:embed="rId6">
            <a:alphaModFix/>
          </a:blip>
          <a:stretch>
            <a:fillRect/>
          </a:stretch>
        </p:blipFill>
        <p:spPr>
          <a:xfrm>
            <a:off x="7807425" y="4110600"/>
            <a:ext cx="1291125" cy="877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7"/>
          <p:cNvSpPr txBox="1"/>
          <p:nvPr>
            <p:ph idx="1" type="body"/>
          </p:nvPr>
        </p:nvSpPr>
        <p:spPr>
          <a:xfrm>
            <a:off x="311700" y="297075"/>
            <a:ext cx="8520600" cy="4668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To understand the Field equations, we start working out with R</a:t>
            </a:r>
            <a:r>
              <a:rPr baseline="-25000" lang="en-GB" sz="1300"/>
              <a:t>22</a:t>
            </a:r>
            <a:r>
              <a:rPr lang="en-GB" sz="1300"/>
              <a:t>.</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t/>
            </a:r>
            <a:endParaRPr sz="1300"/>
          </a:p>
          <a:p>
            <a:pPr indent="0" lvl="0" marL="45720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We find that R</a:t>
            </a:r>
            <a:r>
              <a:rPr baseline="-25000" lang="en-GB" sz="1300"/>
              <a:t>22 </a:t>
            </a:r>
            <a:r>
              <a:rPr lang="en-GB" sz="1300"/>
              <a:t>contains only second time derivatives of g</a:t>
            </a:r>
            <a:r>
              <a:rPr baseline="-25000" lang="en-GB" sz="1300"/>
              <a:t>6</a:t>
            </a:r>
            <a:r>
              <a:rPr lang="en-GB" sz="1300"/>
              <a:t>. This motivates us to rewrite the equation in the form: </a:t>
            </a:r>
            <a:endParaRPr sz="1300"/>
          </a:p>
          <a:p>
            <a:pPr indent="0" lvl="0" marL="457200" rtl="0" algn="l">
              <a:spcBef>
                <a:spcPts val="1200"/>
              </a:spcBef>
              <a:spcAft>
                <a:spcPts val="1200"/>
              </a:spcAft>
              <a:buNone/>
            </a:pPr>
            <a:r>
              <a:rPr lang="en-GB" sz="1300"/>
              <a:t>R</a:t>
            </a:r>
            <a:r>
              <a:rPr baseline="-25000" lang="en-GB" sz="1300"/>
              <a:t>22</a:t>
            </a:r>
            <a:r>
              <a:rPr lang="en-GB" sz="1300"/>
              <a:t> = A g</a:t>
            </a:r>
            <a:r>
              <a:rPr baseline="-25000" lang="en-GB" sz="1300"/>
              <a:t>6,tt</a:t>
            </a:r>
            <a:r>
              <a:rPr lang="en-GB" sz="1300"/>
              <a:t> + B = 0, which can be further simplified.</a:t>
            </a:r>
            <a:endParaRPr sz="1300"/>
          </a:p>
        </p:txBody>
      </p:sp>
      <p:pic>
        <p:nvPicPr>
          <p:cNvPr id="396" name="Google Shape;396;p37"/>
          <p:cNvPicPr preferRelativeResize="0"/>
          <p:nvPr/>
        </p:nvPicPr>
        <p:blipFill>
          <a:blip r:embed="rId3">
            <a:alphaModFix/>
          </a:blip>
          <a:stretch>
            <a:fillRect/>
          </a:stretch>
        </p:blipFill>
        <p:spPr>
          <a:xfrm>
            <a:off x="149450" y="680150"/>
            <a:ext cx="8682850" cy="2963700"/>
          </a:xfrm>
          <a:prstGeom prst="rect">
            <a:avLst/>
          </a:prstGeom>
          <a:noFill/>
          <a:ln>
            <a:noFill/>
          </a:ln>
        </p:spPr>
      </p:pic>
      <p:pic>
        <p:nvPicPr>
          <p:cNvPr id="397" name="Google Shape;397;p37"/>
          <p:cNvPicPr preferRelativeResize="0"/>
          <p:nvPr/>
        </p:nvPicPr>
        <p:blipFill>
          <a:blip r:embed="rId4">
            <a:alphaModFix/>
          </a:blip>
          <a:stretch>
            <a:fillRect/>
          </a:stretch>
        </p:blipFill>
        <p:spPr>
          <a:xfrm>
            <a:off x="7807425" y="4127575"/>
            <a:ext cx="1291125" cy="877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txBox="1"/>
          <p:nvPr>
            <p:ph idx="1" type="body"/>
          </p:nvPr>
        </p:nvSpPr>
        <p:spPr>
          <a:xfrm>
            <a:off x="311700" y="280100"/>
            <a:ext cx="8520600" cy="2206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Finally, we can say that our Evolution equation for g</a:t>
            </a:r>
            <a:r>
              <a:rPr baseline="-25000" lang="en-GB" sz="1300"/>
              <a:t>6</a:t>
            </a:r>
            <a:r>
              <a:rPr lang="en-GB" sz="1300"/>
              <a:t> takes up the form : </a:t>
            </a:r>
            <a:endParaRPr sz="1300"/>
          </a:p>
          <a:p>
            <a:pPr indent="0" lvl="0" marL="0" rtl="0" algn="ctr">
              <a:spcBef>
                <a:spcPts val="1200"/>
              </a:spcBef>
              <a:spcAft>
                <a:spcPts val="0"/>
              </a:spcAft>
              <a:buNone/>
            </a:pPr>
            <a:r>
              <a:rPr lang="en-GB" sz="1300"/>
              <a:t>g</a:t>
            </a:r>
            <a:r>
              <a:rPr baseline="-25000" lang="en-GB" sz="1300"/>
              <a:t>6,tt</a:t>
            </a:r>
            <a:r>
              <a:rPr lang="en-GB" sz="1300"/>
              <a:t> = F</a:t>
            </a:r>
            <a:r>
              <a:rPr baseline="-25000" lang="en-GB" sz="1300"/>
              <a:t>i</a:t>
            </a:r>
            <a:r>
              <a:rPr lang="en-GB" sz="1300"/>
              <a:t>( g</a:t>
            </a:r>
            <a:r>
              <a:rPr baseline="-25000" lang="en-GB" sz="1300"/>
              <a:t>j</a:t>
            </a:r>
            <a:r>
              <a:rPr lang="en-GB" sz="1300"/>
              <a:t> , g</a:t>
            </a:r>
            <a:r>
              <a:rPr baseline="-25000" lang="en-GB" sz="1300"/>
              <a:t>j,t</a:t>
            </a:r>
            <a:r>
              <a:rPr lang="en-GB" sz="1300"/>
              <a:t> , g</a:t>
            </a:r>
            <a:r>
              <a:rPr baseline="-25000" lang="en-GB" sz="1300"/>
              <a:t>j,A</a:t>
            </a:r>
            <a:r>
              <a:rPr lang="en-GB" sz="1300"/>
              <a:t> , g</a:t>
            </a:r>
            <a:r>
              <a:rPr baseline="-25000" lang="en-GB" sz="1300"/>
              <a:t>j,AB</a:t>
            </a:r>
            <a:r>
              <a:rPr lang="en-GB" sz="1300"/>
              <a:t> , g</a:t>
            </a:r>
            <a:r>
              <a:rPr baseline="-25000" lang="en-GB" sz="1300"/>
              <a:t>j,At</a:t>
            </a:r>
            <a:r>
              <a:rPr lang="en-GB" sz="1300"/>
              <a:t> , z , t ) </a:t>
            </a:r>
            <a:endParaRPr sz="1300"/>
          </a:p>
          <a:p>
            <a:pPr indent="0" lvl="0" marL="0" rtl="0" algn="ctr">
              <a:spcBef>
                <a:spcPts val="1200"/>
              </a:spcBef>
              <a:spcAft>
                <a:spcPts val="0"/>
              </a:spcAft>
              <a:buNone/>
            </a:pPr>
            <a:r>
              <a:rPr lang="en-GB" sz="1300"/>
              <a:t>Where A,B run over the spatial variables and j runs from 1 to 6 corresponding to the metric components.</a:t>
            </a:r>
            <a:endParaRPr sz="1300"/>
          </a:p>
          <a:p>
            <a:pPr indent="-311150" lvl="0" marL="457200" rtl="0" algn="l">
              <a:spcBef>
                <a:spcPts val="1200"/>
              </a:spcBef>
              <a:spcAft>
                <a:spcPts val="0"/>
              </a:spcAft>
              <a:buSzPts val="1300"/>
              <a:buChar char="●"/>
            </a:pPr>
            <a:r>
              <a:rPr lang="en-GB" sz="1300"/>
              <a:t>It is logical that the F</a:t>
            </a:r>
            <a:r>
              <a:rPr baseline="-25000" lang="en-GB" sz="1300"/>
              <a:t>i</a:t>
            </a:r>
            <a:r>
              <a:rPr lang="en-GB" sz="1300"/>
              <a:t> will be a function of space-time and </a:t>
            </a:r>
            <a:r>
              <a:rPr lang="en-GB" sz="1300"/>
              <a:t>combinations of space-time </a:t>
            </a:r>
            <a:r>
              <a:rPr lang="en-GB" sz="1300"/>
              <a:t>derivatives except the second order time derivatives. Since, the field equations are second order equations. </a:t>
            </a:r>
            <a:endParaRPr sz="1300"/>
          </a:p>
          <a:p>
            <a:pPr indent="-311150" lvl="0" marL="457200" rtl="0" algn="l">
              <a:spcBef>
                <a:spcPts val="0"/>
              </a:spcBef>
              <a:spcAft>
                <a:spcPts val="0"/>
              </a:spcAft>
              <a:buSzPts val="1300"/>
              <a:buChar char="●"/>
            </a:pPr>
            <a:r>
              <a:rPr lang="en-GB" sz="1300"/>
              <a:t>This report encapsulates the formulation of this equation for a particular function g</a:t>
            </a:r>
            <a:r>
              <a:rPr baseline="-25000" lang="en-GB" sz="1300"/>
              <a:t>6</a:t>
            </a:r>
            <a:r>
              <a:rPr lang="en-GB" sz="1300"/>
              <a:t>, but it is easy to find out that we can generalise this for rest of the metric evolution </a:t>
            </a:r>
            <a:r>
              <a:rPr lang="en-GB" sz="1300"/>
              <a:t>equations as well. </a:t>
            </a:r>
            <a:endParaRPr sz="1300"/>
          </a:p>
        </p:txBody>
      </p:sp>
      <p:pic>
        <p:nvPicPr>
          <p:cNvPr id="403" name="Google Shape;403;p38"/>
          <p:cNvPicPr preferRelativeResize="0"/>
          <p:nvPr/>
        </p:nvPicPr>
        <p:blipFill>
          <a:blip r:embed="rId3">
            <a:alphaModFix/>
          </a:blip>
          <a:stretch>
            <a:fillRect/>
          </a:stretch>
        </p:blipFill>
        <p:spPr>
          <a:xfrm>
            <a:off x="2972650" y="2622675"/>
            <a:ext cx="3359125" cy="1888675"/>
          </a:xfrm>
          <a:prstGeom prst="rect">
            <a:avLst/>
          </a:prstGeom>
          <a:noFill/>
          <a:ln>
            <a:noFill/>
          </a:ln>
        </p:spPr>
      </p:pic>
      <p:sp>
        <p:nvSpPr>
          <p:cNvPr id="404" name="Google Shape;404;p38"/>
          <p:cNvSpPr txBox="1"/>
          <p:nvPr/>
        </p:nvSpPr>
        <p:spPr>
          <a:xfrm>
            <a:off x="3157425" y="4405075"/>
            <a:ext cx="3359100" cy="10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**Me at this point of the project**</a:t>
            </a:r>
            <a:endParaRPr>
              <a:latin typeface="Open Sans"/>
              <a:ea typeface="Open Sans"/>
              <a:cs typeface="Open Sans"/>
              <a:sym typeface="Open Sans"/>
            </a:endParaRPr>
          </a:p>
        </p:txBody>
      </p:sp>
      <p:pic>
        <p:nvPicPr>
          <p:cNvPr id="405" name="Google Shape;405;p38"/>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9"/>
          <p:cNvSpPr txBox="1"/>
          <p:nvPr>
            <p:ph idx="1" type="body"/>
          </p:nvPr>
        </p:nvSpPr>
        <p:spPr>
          <a:xfrm>
            <a:off x="311700" y="831775"/>
            <a:ext cx="5282100" cy="374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Consider an initial hypersurface t=0 and its intersection with the neighbourhood of origin represented by S</a:t>
            </a:r>
            <a:r>
              <a:rPr baseline="30000" lang="en-GB" sz="1300"/>
              <a:t>+</a:t>
            </a:r>
            <a:r>
              <a:rPr lang="en-GB" sz="1300"/>
              <a:t>. </a:t>
            </a:r>
            <a:endParaRPr sz="1300"/>
          </a:p>
          <a:p>
            <a:pPr indent="-311150" lvl="0" marL="457200" rtl="0" algn="l">
              <a:spcBef>
                <a:spcPts val="0"/>
              </a:spcBef>
              <a:spcAft>
                <a:spcPts val="0"/>
              </a:spcAft>
              <a:buSzPts val="1300"/>
              <a:buChar char="●"/>
            </a:pPr>
            <a:r>
              <a:rPr lang="en-GB" sz="1300"/>
              <a:t>Let’s say M</a:t>
            </a:r>
            <a:r>
              <a:rPr baseline="30000" lang="en-GB" sz="1300"/>
              <a:t>+ </a:t>
            </a:r>
            <a:r>
              <a:rPr lang="en-GB" sz="1300"/>
              <a:t>is the neighbourhood of origin,</a:t>
            </a:r>
            <a:endParaRPr sz="1300"/>
          </a:p>
          <a:p>
            <a:pPr indent="-311150" lvl="0" marL="457200" rtl="0" algn="l">
              <a:spcBef>
                <a:spcPts val="0"/>
              </a:spcBef>
              <a:spcAft>
                <a:spcPts val="0"/>
              </a:spcAft>
              <a:buSzPts val="1300"/>
              <a:buChar char="●"/>
            </a:pPr>
            <a:r>
              <a:rPr lang="en-GB" sz="1300"/>
              <a:t>The Cauchy Kowalevski theorem states that if we know the analytic functions h</a:t>
            </a:r>
            <a:r>
              <a:rPr baseline="-25000" lang="en-GB" sz="1300"/>
              <a:t>i</a:t>
            </a:r>
            <a:r>
              <a:rPr lang="en-GB" sz="1300"/>
              <a:t>= g</a:t>
            </a:r>
            <a:r>
              <a:rPr baseline="-25000" lang="en-GB" sz="1300"/>
              <a:t>i </a:t>
            </a:r>
            <a:r>
              <a:rPr i="1" lang="en-GB" sz="1300"/>
              <a:t>(t = 0, x, y, z)</a:t>
            </a:r>
            <a:r>
              <a:rPr lang="en-GB" sz="1300"/>
              <a:t>; p</a:t>
            </a:r>
            <a:r>
              <a:rPr baseline="-25000" lang="en-GB" sz="1300"/>
              <a:t>i</a:t>
            </a:r>
            <a:r>
              <a:rPr lang="en-GB" sz="1300"/>
              <a:t> = g</a:t>
            </a:r>
            <a:r>
              <a:rPr baseline="-25000" lang="en-GB" sz="1300"/>
              <a:t>i,t </a:t>
            </a:r>
            <a:r>
              <a:rPr i="1" lang="en-GB" sz="1300"/>
              <a:t>(t = 0, x, y, z)</a:t>
            </a:r>
            <a:r>
              <a:rPr lang="en-GB" sz="1300"/>
              <a:t> then we can uniquely determine the solution to the field equations in the region </a:t>
            </a:r>
            <a:r>
              <a:rPr lang="en-GB" sz="1300"/>
              <a:t>M</a:t>
            </a:r>
            <a:r>
              <a:rPr baseline="30000" lang="en-GB" sz="1300"/>
              <a:t>+</a:t>
            </a:r>
            <a:endParaRPr sz="1300"/>
          </a:p>
          <a:p>
            <a:pPr indent="-311150" lvl="0" marL="457200" rtl="0" algn="l">
              <a:spcBef>
                <a:spcPts val="0"/>
              </a:spcBef>
              <a:spcAft>
                <a:spcPts val="0"/>
              </a:spcAft>
              <a:buSzPts val="1300"/>
              <a:buChar char="●"/>
            </a:pPr>
            <a:r>
              <a:rPr lang="en-GB" sz="1300"/>
              <a:t>It is easy to see the reasoning behind this, since we have the metric at all points at the hypersurface, we know the space derivatives for the metric. Further, using the function p</a:t>
            </a:r>
            <a:r>
              <a:rPr baseline="-25000" lang="en-GB" sz="1300"/>
              <a:t>i</a:t>
            </a:r>
            <a:r>
              <a:rPr lang="en-GB" sz="1300"/>
              <a:t> , we know how the metric changes with time. Using both these statements, we can conclude that we can uniquely determine the solution to the field equations. </a:t>
            </a:r>
            <a:endParaRPr sz="1300"/>
          </a:p>
          <a:p>
            <a:pPr indent="-311150" lvl="0" marL="457200" rtl="0" algn="l">
              <a:spcBef>
                <a:spcPts val="0"/>
              </a:spcBef>
              <a:spcAft>
                <a:spcPts val="0"/>
              </a:spcAft>
              <a:buSzPts val="1300"/>
              <a:buChar char="●"/>
            </a:pPr>
            <a:r>
              <a:rPr lang="en-GB" sz="1300"/>
              <a:t>Therefore, we can determine g</a:t>
            </a:r>
            <a:r>
              <a:rPr baseline="-25000" lang="en-GB" sz="1300"/>
              <a:t>i</a:t>
            </a:r>
            <a:r>
              <a:rPr lang="en-GB" sz="1300"/>
              <a:t>(t, x, y, z) at every point in M</a:t>
            </a:r>
            <a:r>
              <a:rPr baseline="30000" lang="en-GB" sz="1300"/>
              <a:t>+</a:t>
            </a:r>
            <a:r>
              <a:rPr lang="en-GB" sz="1300"/>
              <a:t> and hence, g</a:t>
            </a:r>
            <a:r>
              <a:rPr baseline="-25000" lang="en-GB" sz="1300"/>
              <a:t>i</a:t>
            </a:r>
            <a:r>
              <a:rPr lang="en-GB" sz="1300"/>
              <a:t>(t, x, y, z) is continuous in M</a:t>
            </a:r>
            <a:r>
              <a:rPr baseline="30000" lang="en-GB" sz="1300"/>
              <a:t>+</a:t>
            </a:r>
            <a:r>
              <a:rPr lang="en-GB" sz="1300"/>
              <a:t>. </a:t>
            </a:r>
            <a:endParaRPr sz="1300"/>
          </a:p>
        </p:txBody>
      </p:sp>
      <p:pic>
        <p:nvPicPr>
          <p:cNvPr id="411" name="Google Shape;411;p39"/>
          <p:cNvPicPr preferRelativeResize="0"/>
          <p:nvPr/>
        </p:nvPicPr>
        <p:blipFill>
          <a:blip r:embed="rId3">
            <a:alphaModFix/>
          </a:blip>
          <a:stretch>
            <a:fillRect/>
          </a:stretch>
        </p:blipFill>
        <p:spPr>
          <a:xfrm>
            <a:off x="5534375" y="1604175"/>
            <a:ext cx="3337850" cy="1935175"/>
          </a:xfrm>
          <a:prstGeom prst="rect">
            <a:avLst/>
          </a:prstGeom>
          <a:noFill/>
          <a:ln>
            <a:noFill/>
          </a:ln>
        </p:spPr>
      </p:pic>
      <p:sp>
        <p:nvSpPr>
          <p:cNvPr id="412" name="Google Shape;412;p39"/>
          <p:cNvSpPr txBox="1"/>
          <p:nvPr>
            <p:ph type="title"/>
          </p:nvPr>
        </p:nvSpPr>
        <p:spPr>
          <a:xfrm>
            <a:off x="311700" y="315925"/>
            <a:ext cx="8520600" cy="4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Mathematical Framework: Evolution of Initial Data</a:t>
            </a:r>
            <a:endParaRPr sz="2200"/>
          </a:p>
        </p:txBody>
      </p:sp>
      <p:pic>
        <p:nvPicPr>
          <p:cNvPr id="413" name="Google Shape;413;p39"/>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ph idx="1" type="body"/>
          </p:nvPr>
        </p:nvSpPr>
        <p:spPr>
          <a:xfrm>
            <a:off x="311700" y="314050"/>
            <a:ext cx="4882800" cy="4617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Further, Since the initial data on the hypersurface S</a:t>
            </a:r>
            <a:r>
              <a:rPr baseline="30000" lang="en-GB" sz="1300"/>
              <a:t>+</a:t>
            </a:r>
            <a:r>
              <a:rPr lang="en-GB" sz="1300"/>
              <a:t> is analytic, the field equations are also analytic in nature, so we can comment that the solution to them, g</a:t>
            </a:r>
            <a:r>
              <a:rPr baseline="-25000" lang="en-GB" sz="1300"/>
              <a:t>i</a:t>
            </a:r>
            <a:r>
              <a:rPr i="1" lang="en-GB" sz="1300"/>
              <a:t>(t, x, y, z)</a:t>
            </a:r>
            <a:r>
              <a:rPr lang="en-GB" sz="1300"/>
              <a:t> will also be analytic in the region around the hypersurface S</a:t>
            </a:r>
            <a:r>
              <a:rPr baseline="30000" lang="en-GB" sz="1300"/>
              <a:t>+</a:t>
            </a:r>
            <a:r>
              <a:rPr lang="en-GB" sz="1300"/>
              <a:t>. </a:t>
            </a:r>
            <a:endParaRPr sz="1300"/>
          </a:p>
          <a:p>
            <a:pPr indent="-311150" lvl="0" marL="457200" rtl="0" algn="l">
              <a:spcBef>
                <a:spcPts val="0"/>
              </a:spcBef>
              <a:spcAft>
                <a:spcPts val="0"/>
              </a:spcAft>
              <a:buSzPts val="1300"/>
              <a:buChar char="●"/>
            </a:pPr>
            <a:r>
              <a:rPr lang="en-GB" sz="1300"/>
              <a:t>We are interested in the region M, denoted by v &lt; 0 and t &gt;= 0. </a:t>
            </a:r>
            <a:endParaRPr sz="1300"/>
          </a:p>
          <a:p>
            <a:pPr indent="-311150" lvl="0" marL="457200" rtl="0" algn="l">
              <a:spcBef>
                <a:spcPts val="0"/>
              </a:spcBef>
              <a:spcAft>
                <a:spcPts val="0"/>
              </a:spcAft>
              <a:buSzPts val="1300"/>
              <a:buChar char="●"/>
            </a:pPr>
            <a:r>
              <a:rPr lang="en-GB" sz="1300"/>
              <a:t>Returning to our original variables (u, v, x, y). </a:t>
            </a:r>
            <a:endParaRPr sz="1300"/>
          </a:p>
          <a:p>
            <a:pPr indent="-311150" lvl="0" marL="457200" rtl="0" algn="l">
              <a:spcBef>
                <a:spcPts val="0"/>
              </a:spcBef>
              <a:spcAft>
                <a:spcPts val="0"/>
              </a:spcAft>
              <a:buSzPts val="1300"/>
              <a:buChar char="●"/>
            </a:pPr>
            <a:r>
              <a:rPr lang="en-GB" sz="1300"/>
              <a:t>Since, the metric properties are fundamental to the spacetime geometry and not to the coordinate used, we can say that g</a:t>
            </a:r>
            <a:r>
              <a:rPr baseline="-25000" lang="en-GB" sz="1300"/>
              <a:t>i</a:t>
            </a:r>
            <a:r>
              <a:rPr lang="en-GB" sz="1300"/>
              <a:t>(u, v, x, y) will remain continuous throughout M+, particularly at v=0 and will remain analytic in M as we know that</a:t>
            </a:r>
            <a:r>
              <a:rPr lang="en-GB" sz="1300"/>
              <a:t> g</a:t>
            </a:r>
            <a:r>
              <a:rPr baseline="-25000" lang="en-GB" sz="1300"/>
              <a:t>i</a:t>
            </a:r>
            <a:r>
              <a:rPr lang="en-GB" sz="1300"/>
              <a:t>(x, y, z, t) is continuous throughout M</a:t>
            </a:r>
            <a:r>
              <a:rPr baseline="30000" lang="en-GB" sz="1300"/>
              <a:t>+</a:t>
            </a:r>
            <a:r>
              <a:rPr lang="en-GB" sz="1300"/>
              <a:t> and analytic throughout M, </a:t>
            </a:r>
            <a:endParaRPr sz="1300"/>
          </a:p>
          <a:p>
            <a:pPr indent="-311150" lvl="0" marL="457200" rtl="0" algn="l">
              <a:spcBef>
                <a:spcPts val="0"/>
              </a:spcBef>
              <a:spcAft>
                <a:spcPts val="0"/>
              </a:spcAft>
              <a:buSzPts val="1300"/>
              <a:buChar char="●"/>
            </a:pPr>
            <a:r>
              <a:rPr lang="en-GB" sz="1300"/>
              <a:t>Also g</a:t>
            </a:r>
            <a:r>
              <a:rPr baseline="-25000" lang="en-GB" sz="1300"/>
              <a:t>i,v</a:t>
            </a:r>
            <a:r>
              <a:rPr lang="en-GB" sz="1300"/>
              <a:t> diverges at v =0, given the inequality that g</a:t>
            </a:r>
            <a:r>
              <a:rPr baseline="-25000" lang="en-GB" sz="1300"/>
              <a:t>i,w </a:t>
            </a:r>
            <a:r>
              <a:rPr lang="en-GB" sz="1300"/>
              <a:t>is not equal to zero. </a:t>
            </a:r>
            <a:endParaRPr sz="1300"/>
          </a:p>
          <a:p>
            <a:pPr indent="0" lvl="0" marL="0" rtl="0" algn="l">
              <a:spcBef>
                <a:spcPts val="1200"/>
              </a:spcBef>
              <a:spcAft>
                <a:spcPts val="1200"/>
              </a:spcAft>
              <a:buNone/>
            </a:pPr>
            <a:r>
              <a:t/>
            </a:r>
            <a:endParaRPr sz="1300"/>
          </a:p>
        </p:txBody>
      </p:sp>
      <p:pic>
        <p:nvPicPr>
          <p:cNvPr id="419" name="Google Shape;419;p40"/>
          <p:cNvPicPr preferRelativeResize="0"/>
          <p:nvPr/>
        </p:nvPicPr>
        <p:blipFill>
          <a:blip r:embed="rId3">
            <a:alphaModFix/>
          </a:blip>
          <a:stretch>
            <a:fillRect/>
          </a:stretch>
        </p:blipFill>
        <p:spPr>
          <a:xfrm>
            <a:off x="5534375" y="1604175"/>
            <a:ext cx="3337850" cy="1935175"/>
          </a:xfrm>
          <a:prstGeom prst="rect">
            <a:avLst/>
          </a:prstGeom>
          <a:noFill/>
          <a:ln>
            <a:noFill/>
          </a:ln>
        </p:spPr>
      </p:pic>
      <p:pic>
        <p:nvPicPr>
          <p:cNvPr id="420" name="Google Shape;420;p40"/>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1"/>
          <p:cNvSpPr txBox="1"/>
          <p:nvPr>
            <p:ph type="title"/>
          </p:nvPr>
        </p:nvSpPr>
        <p:spPr>
          <a:xfrm>
            <a:off x="311700" y="315925"/>
            <a:ext cx="8520600" cy="50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Formulation of Geodesic Deviation Equation </a:t>
            </a:r>
            <a:endParaRPr sz="2200"/>
          </a:p>
        </p:txBody>
      </p:sp>
      <p:sp>
        <p:nvSpPr>
          <p:cNvPr id="426" name="Google Shape;426;p41"/>
          <p:cNvSpPr txBox="1"/>
          <p:nvPr>
            <p:ph idx="1" type="body"/>
          </p:nvPr>
        </p:nvSpPr>
        <p:spPr>
          <a:xfrm>
            <a:off x="311700" y="925150"/>
            <a:ext cx="8520600" cy="3654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To visualise the nature of the singularity, we can work in a 2-Dimensional space (u, v). </a:t>
            </a:r>
            <a:endParaRPr sz="1300"/>
          </a:p>
          <a:p>
            <a:pPr indent="-311150" lvl="0" marL="457200" rtl="0" algn="l">
              <a:spcBef>
                <a:spcPts val="0"/>
              </a:spcBef>
              <a:spcAft>
                <a:spcPts val="0"/>
              </a:spcAft>
              <a:buSzPts val="1300"/>
              <a:buChar char="●"/>
            </a:pPr>
            <a:r>
              <a:rPr lang="en-GB" sz="1300"/>
              <a:t>The metric in this 2-Dimensional space corresponds to:</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Using the following facts, we can approximate an expression for g</a:t>
            </a:r>
            <a:r>
              <a:rPr baseline="-25000" lang="en-GB" sz="1300"/>
              <a:t>6</a:t>
            </a:r>
            <a:r>
              <a:rPr lang="en-GB" sz="1300"/>
              <a:t> </a:t>
            </a:r>
            <a:endParaRPr sz="1300"/>
          </a:p>
          <a:p>
            <a:pPr indent="-311150" lvl="0" marL="457200" rtl="0" algn="l">
              <a:spcBef>
                <a:spcPts val="0"/>
              </a:spcBef>
              <a:spcAft>
                <a:spcPts val="0"/>
              </a:spcAft>
              <a:buSzPts val="1300"/>
              <a:buChar char="-"/>
            </a:pPr>
            <a:r>
              <a:rPr lang="en-GB" sz="1300"/>
              <a:t>g</a:t>
            </a:r>
            <a:r>
              <a:rPr baseline="-25000" lang="en-GB" sz="1300"/>
              <a:t>6,v</a:t>
            </a:r>
            <a:r>
              <a:rPr lang="en-GB" sz="1300"/>
              <a:t> diverges at v=0. </a:t>
            </a:r>
            <a:endParaRPr sz="1300"/>
          </a:p>
          <a:p>
            <a:pPr indent="-311150" lvl="0" marL="457200" rtl="0" algn="l">
              <a:spcBef>
                <a:spcPts val="0"/>
              </a:spcBef>
              <a:spcAft>
                <a:spcPts val="0"/>
              </a:spcAft>
              <a:buSzPts val="1300"/>
              <a:buChar char="-"/>
            </a:pPr>
            <a:r>
              <a:rPr lang="en-GB" sz="1300"/>
              <a:t>g</a:t>
            </a:r>
            <a:r>
              <a:rPr baseline="-25000" lang="en-GB" sz="1300"/>
              <a:t>6</a:t>
            </a:r>
            <a:r>
              <a:rPr lang="en-GB" sz="1300"/>
              <a:t> is analytic in nature </a:t>
            </a:r>
            <a:endParaRPr sz="1300"/>
          </a:p>
          <a:p>
            <a:pPr indent="-311150" lvl="0" marL="457200" rtl="0" algn="l">
              <a:spcBef>
                <a:spcPts val="0"/>
              </a:spcBef>
              <a:spcAft>
                <a:spcPts val="0"/>
              </a:spcAft>
              <a:buSzPts val="1300"/>
              <a:buChar char="-"/>
            </a:pPr>
            <a:r>
              <a:rPr lang="en-GB" sz="1300"/>
              <a:t>g</a:t>
            </a:r>
            <a:r>
              <a:rPr baseline="-25000" lang="en-GB" sz="1300"/>
              <a:t>6</a:t>
            </a:r>
            <a:r>
              <a:rPr lang="en-GB" sz="1300"/>
              <a:t> is continuous through v=0</a:t>
            </a:r>
            <a:endParaRPr sz="1300"/>
          </a:p>
          <a:p>
            <a:pPr indent="0" lvl="0" marL="0" rtl="0" algn="ctr">
              <a:spcBef>
                <a:spcPts val="1200"/>
              </a:spcBef>
              <a:spcAft>
                <a:spcPts val="1200"/>
              </a:spcAft>
              <a:buNone/>
            </a:pPr>
            <a:r>
              <a:rPr lang="en-GB" sz="1300"/>
              <a:t>g</a:t>
            </a:r>
            <a:r>
              <a:rPr baseline="-25000" lang="en-GB" sz="1300"/>
              <a:t>6</a:t>
            </a:r>
            <a:r>
              <a:rPr lang="en-GB" sz="1300"/>
              <a:t>=a(u)+b(u)v^p ; where 0&lt;p&lt;1</a:t>
            </a:r>
            <a:endParaRPr sz="1300"/>
          </a:p>
        </p:txBody>
      </p:sp>
      <p:pic>
        <p:nvPicPr>
          <p:cNvPr id="427" name="Google Shape;427;p41"/>
          <p:cNvPicPr preferRelativeResize="0"/>
          <p:nvPr/>
        </p:nvPicPr>
        <p:blipFill>
          <a:blip r:embed="rId3">
            <a:alphaModFix/>
          </a:blip>
          <a:stretch>
            <a:fillRect/>
          </a:stretch>
        </p:blipFill>
        <p:spPr>
          <a:xfrm>
            <a:off x="3255144" y="1605094"/>
            <a:ext cx="1843048" cy="576250"/>
          </a:xfrm>
          <a:prstGeom prst="rect">
            <a:avLst/>
          </a:prstGeom>
          <a:noFill/>
          <a:ln>
            <a:noFill/>
          </a:ln>
        </p:spPr>
      </p:pic>
      <p:pic>
        <p:nvPicPr>
          <p:cNvPr id="428" name="Google Shape;428;p41"/>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Project Overview</a:t>
            </a:r>
            <a:endParaRPr/>
          </a:p>
        </p:txBody>
      </p:sp>
      <p:pic>
        <p:nvPicPr>
          <p:cNvPr id="80" name="Google Shape;80;p15"/>
          <p:cNvPicPr preferRelativeResize="0"/>
          <p:nvPr/>
        </p:nvPicPr>
        <p:blipFill>
          <a:blip r:embed="rId3">
            <a:alphaModFix/>
          </a:blip>
          <a:stretch>
            <a:fillRect/>
          </a:stretch>
        </p:blipFill>
        <p:spPr>
          <a:xfrm>
            <a:off x="7807425" y="45025"/>
            <a:ext cx="1291125" cy="877650"/>
          </a:xfrm>
          <a:prstGeom prst="rect">
            <a:avLst/>
          </a:prstGeom>
          <a:noFill/>
          <a:ln>
            <a:noFill/>
          </a:ln>
        </p:spPr>
      </p:pic>
      <p:sp>
        <p:nvSpPr>
          <p:cNvPr id="81" name="Google Shape;81;p15"/>
          <p:cNvSpPr/>
          <p:nvPr/>
        </p:nvSpPr>
        <p:spPr>
          <a:xfrm rot="-822340">
            <a:off x="6755990" y="2983657"/>
            <a:ext cx="1576387" cy="77144"/>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rot="822340">
            <a:off x="5267870" y="2983657"/>
            <a:ext cx="1576387" cy="77144"/>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5"/>
          <p:cNvGrpSpPr/>
          <p:nvPr/>
        </p:nvGrpSpPr>
        <p:grpSpPr>
          <a:xfrm>
            <a:off x="5743039" y="3058882"/>
            <a:ext cx="1983992" cy="1656419"/>
            <a:chOff x="5796625" y="2541798"/>
            <a:chExt cx="1712700" cy="1230715"/>
          </a:xfrm>
        </p:grpSpPr>
        <p:sp>
          <p:nvSpPr>
            <p:cNvPr id="84" name="Google Shape;84;p15"/>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 name="Google Shape;86;p15"/>
            <p:cNvSpPr txBox="1"/>
            <p:nvPr/>
          </p:nvSpPr>
          <p:spPr>
            <a:xfrm>
              <a:off x="5840875" y="306900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300">
                  <a:solidFill>
                    <a:srgbClr val="5E5E5E"/>
                  </a:solidFill>
                  <a:latin typeface="Roboto"/>
                  <a:ea typeface="Roboto"/>
                  <a:cs typeface="Roboto"/>
                  <a:sym typeface="Roboto"/>
                </a:rPr>
                <a:t>What is the effects on an observer falling into such a singularity?</a:t>
              </a:r>
              <a:endParaRPr sz="1300">
                <a:solidFill>
                  <a:srgbClr val="5E5E5E"/>
                </a:solidFill>
              </a:endParaRPr>
            </a:p>
          </p:txBody>
        </p:sp>
        <p:sp>
          <p:nvSpPr>
            <p:cNvPr id="87" name="Google Shape;87;p15"/>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5"/>
          <p:cNvSpPr/>
          <p:nvPr/>
        </p:nvSpPr>
        <p:spPr>
          <a:xfrm rot="-822340">
            <a:off x="3783807" y="2983657"/>
            <a:ext cx="1576387" cy="77144"/>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5"/>
          <p:cNvGrpSpPr/>
          <p:nvPr/>
        </p:nvGrpSpPr>
        <p:grpSpPr>
          <a:xfrm>
            <a:off x="4291474" y="1307634"/>
            <a:ext cx="1983992" cy="1678006"/>
            <a:chOff x="4409300" y="1219942"/>
            <a:chExt cx="1712700" cy="1246754"/>
          </a:xfrm>
        </p:grpSpPr>
        <p:sp>
          <p:nvSpPr>
            <p:cNvPr id="90" name="Google Shape;90;p15"/>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 name="Google Shape;92;p15"/>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nvSpPr>
          <p:spPr>
            <a:xfrm>
              <a:off x="4453550" y="125939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solidFill>
                    <a:srgbClr val="5E5E5E"/>
                  </a:solidFill>
                  <a:latin typeface="Roboto"/>
                  <a:ea typeface="Roboto"/>
                  <a:cs typeface="Roboto"/>
                  <a:sym typeface="Roboto"/>
                </a:rPr>
                <a:t>Do generic weak space-time singularities exist?</a:t>
              </a:r>
              <a:endParaRPr>
                <a:solidFill>
                  <a:srgbClr val="5E5E5E"/>
                </a:solidFill>
              </a:endParaRPr>
            </a:p>
          </p:txBody>
        </p:sp>
      </p:grpSp>
      <p:sp>
        <p:nvSpPr>
          <p:cNvPr id="94" name="Google Shape;94;p15"/>
          <p:cNvSpPr/>
          <p:nvPr/>
        </p:nvSpPr>
        <p:spPr>
          <a:xfrm flipH="1" rot="822340">
            <a:off x="2287647" y="2983657"/>
            <a:ext cx="1576387" cy="77144"/>
          </a:xfrm>
          <a:prstGeom prst="roundRect">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822340">
            <a:off x="811634" y="2983657"/>
            <a:ext cx="1576387" cy="77144"/>
          </a:xfrm>
          <a:prstGeom prst="roundRect">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5"/>
          <p:cNvGrpSpPr/>
          <p:nvPr/>
        </p:nvGrpSpPr>
        <p:grpSpPr>
          <a:xfrm>
            <a:off x="1345398" y="1307634"/>
            <a:ext cx="1983992" cy="1678006"/>
            <a:chOff x="1637475" y="1219942"/>
            <a:chExt cx="1712700" cy="1246754"/>
          </a:xfrm>
        </p:grpSpPr>
        <p:sp>
          <p:nvSpPr>
            <p:cNvPr id="97" name="Google Shape;97;p15"/>
            <p:cNvSpPr/>
            <p:nvPr/>
          </p:nvSpPr>
          <p:spPr>
            <a:xfrm>
              <a:off x="1637475" y="1219942"/>
              <a:ext cx="1712700" cy="703500"/>
            </a:xfrm>
            <a:prstGeom prst="roundRect">
              <a:avLst>
                <a:gd fmla="val 4485"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 name="Google Shape;98;p15"/>
            <p:cNvSpPr/>
            <p:nvPr/>
          </p:nvSpPr>
          <p:spPr>
            <a:xfrm rot="10800000">
              <a:off x="2448800" y="1919036"/>
              <a:ext cx="90000" cy="67500"/>
            </a:xfrm>
            <a:prstGeom prst="triangle">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nvSpPr>
          <p:spPr>
            <a:xfrm>
              <a:off x="1681736" y="136193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solidFill>
                    <a:srgbClr val="FFFFFF"/>
                  </a:solidFill>
                  <a:latin typeface="Roboto"/>
                  <a:ea typeface="Roboto"/>
                  <a:cs typeface="Roboto"/>
                  <a:sym typeface="Roboto"/>
                </a:rPr>
                <a:t>Schwarzschild Black hole?</a:t>
              </a:r>
              <a:endParaRPr>
                <a:solidFill>
                  <a:srgbClr val="FFFFFF"/>
                </a:solidFill>
                <a:latin typeface="Roboto"/>
                <a:ea typeface="Roboto"/>
                <a:cs typeface="Roboto"/>
                <a:sym typeface="Roboto"/>
              </a:endParaRPr>
            </a:p>
          </p:txBody>
        </p:sp>
        <p:sp>
          <p:nvSpPr>
            <p:cNvPr id="100" name="Google Shape;100;p15"/>
            <p:cNvSpPr/>
            <p:nvPr/>
          </p:nvSpPr>
          <p:spPr>
            <a:xfrm rot="-1789476">
              <a:off x="2410765" y="2276970"/>
              <a:ext cx="160451" cy="160451"/>
            </a:xfrm>
            <a:prstGeom prst="ellipse">
              <a:avLst/>
            </a:prstGeom>
            <a:solidFill>
              <a:srgbClr val="FFFFFF"/>
            </a:solid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5"/>
          <p:cNvGrpSpPr/>
          <p:nvPr/>
        </p:nvGrpSpPr>
        <p:grpSpPr>
          <a:xfrm>
            <a:off x="2836043" y="3058882"/>
            <a:ext cx="1983992" cy="1656419"/>
            <a:chOff x="3021975" y="2541798"/>
            <a:chExt cx="1712700" cy="1230715"/>
          </a:xfrm>
        </p:grpSpPr>
        <p:sp>
          <p:nvSpPr>
            <p:cNvPr id="102" name="Google Shape;102;p15"/>
            <p:cNvSpPr/>
            <p:nvPr/>
          </p:nvSpPr>
          <p:spPr>
            <a:xfrm rot="-1789476">
              <a:off x="3798091" y="2571072"/>
              <a:ext cx="160451" cy="160451"/>
            </a:xfrm>
            <a:prstGeom prst="ellipse">
              <a:avLst/>
            </a:prstGeom>
            <a:solidFill>
              <a:srgbClr val="FFFFFF"/>
            </a:solid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021975" y="3069013"/>
              <a:ext cx="1712700" cy="703500"/>
            </a:xfrm>
            <a:prstGeom prst="roundRect">
              <a:avLst>
                <a:gd fmla="val 4485"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4" name="Google Shape;104;p15"/>
            <p:cNvSpPr txBox="1"/>
            <p:nvPr/>
          </p:nvSpPr>
          <p:spPr>
            <a:xfrm>
              <a:off x="3066223" y="3069005"/>
              <a:ext cx="1624200" cy="70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200">
                  <a:solidFill>
                    <a:srgbClr val="FFFFFF"/>
                  </a:solidFill>
                  <a:latin typeface="Roboto"/>
                  <a:ea typeface="Roboto"/>
                  <a:cs typeface="Roboto"/>
                  <a:sym typeface="Roboto"/>
                </a:rPr>
                <a:t>Fate of an infalling observer in a Schwarzschild Black hole?</a:t>
              </a:r>
              <a:endParaRPr sz="1200">
                <a:solidFill>
                  <a:srgbClr val="FFFFFF"/>
                </a:solidFill>
                <a:latin typeface="Roboto"/>
                <a:ea typeface="Roboto"/>
                <a:cs typeface="Roboto"/>
                <a:sym typeface="Roboto"/>
              </a:endParaRPr>
            </a:p>
          </p:txBody>
        </p:sp>
        <p:sp>
          <p:nvSpPr>
            <p:cNvPr id="105" name="Google Shape;105;p15"/>
            <p:cNvSpPr/>
            <p:nvPr/>
          </p:nvSpPr>
          <p:spPr>
            <a:xfrm>
              <a:off x="3833325" y="3004364"/>
              <a:ext cx="90000" cy="67500"/>
            </a:xfrm>
            <a:prstGeom prst="triangle">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2"/>
          <p:cNvSpPr txBox="1"/>
          <p:nvPr>
            <p:ph idx="1" type="body"/>
          </p:nvPr>
        </p:nvSpPr>
        <p:spPr>
          <a:xfrm>
            <a:off x="337150" y="203375"/>
            <a:ext cx="3999900" cy="130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The Riemann tensor has 4-non zero components and only one independent component, </a:t>
            </a:r>
            <a:r>
              <a:rPr lang="en-GB" sz="1300"/>
              <a:t>Looking at the expression we see that, the curvature diverges at v = 0 as v</a:t>
            </a:r>
            <a:r>
              <a:rPr baseline="30000" lang="en-GB" sz="1300"/>
              <a:t>p-1</a:t>
            </a:r>
            <a:r>
              <a:rPr lang="en-GB" sz="1300"/>
              <a:t>. </a:t>
            </a:r>
            <a:endParaRPr sz="1300"/>
          </a:p>
        </p:txBody>
      </p:sp>
      <p:pic>
        <p:nvPicPr>
          <p:cNvPr id="434" name="Google Shape;434;p42"/>
          <p:cNvPicPr preferRelativeResize="0"/>
          <p:nvPr/>
        </p:nvPicPr>
        <p:blipFill>
          <a:blip r:embed="rId3">
            <a:alphaModFix/>
          </a:blip>
          <a:stretch>
            <a:fillRect/>
          </a:stretch>
        </p:blipFill>
        <p:spPr>
          <a:xfrm>
            <a:off x="4910730" y="172750"/>
            <a:ext cx="4072125" cy="3384625"/>
          </a:xfrm>
          <a:prstGeom prst="rect">
            <a:avLst/>
          </a:prstGeom>
          <a:noFill/>
          <a:ln>
            <a:noFill/>
          </a:ln>
        </p:spPr>
      </p:pic>
      <p:sp>
        <p:nvSpPr>
          <p:cNvPr id="435" name="Google Shape;435;p42"/>
          <p:cNvSpPr txBox="1"/>
          <p:nvPr>
            <p:ph idx="2" type="body"/>
          </p:nvPr>
        </p:nvSpPr>
        <p:spPr>
          <a:xfrm>
            <a:off x="337150" y="2388000"/>
            <a:ext cx="3999900" cy="3354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Further, The Kretschmann Scalar also diverges at v = 0, but at the rate of v</a:t>
            </a:r>
            <a:r>
              <a:rPr baseline="30000" lang="en-GB" sz="1300"/>
              <a:t>-2+2p</a:t>
            </a:r>
            <a:r>
              <a:rPr lang="en-GB" sz="1300"/>
              <a:t> and has the form:</a:t>
            </a:r>
            <a:endParaRPr sz="1300"/>
          </a:p>
          <a:p>
            <a:pPr indent="0" lvl="0" marL="0" rtl="0" algn="l">
              <a:spcBef>
                <a:spcPts val="1200"/>
              </a:spcBef>
              <a:spcAft>
                <a:spcPts val="1200"/>
              </a:spcAft>
              <a:buNone/>
            </a:pPr>
            <a:r>
              <a:t/>
            </a:r>
            <a:endParaRPr/>
          </a:p>
        </p:txBody>
      </p:sp>
      <p:pic>
        <p:nvPicPr>
          <p:cNvPr id="436" name="Google Shape;436;p42"/>
          <p:cNvPicPr preferRelativeResize="0"/>
          <p:nvPr/>
        </p:nvPicPr>
        <p:blipFill>
          <a:blip r:embed="rId4">
            <a:alphaModFix/>
          </a:blip>
          <a:stretch>
            <a:fillRect/>
          </a:stretch>
        </p:blipFill>
        <p:spPr>
          <a:xfrm>
            <a:off x="1202742" y="4175825"/>
            <a:ext cx="2733675" cy="609600"/>
          </a:xfrm>
          <a:prstGeom prst="rect">
            <a:avLst/>
          </a:prstGeom>
          <a:noFill/>
          <a:ln>
            <a:noFill/>
          </a:ln>
        </p:spPr>
      </p:pic>
      <p:sp>
        <p:nvSpPr>
          <p:cNvPr id="437" name="Google Shape;437;p42"/>
          <p:cNvSpPr/>
          <p:nvPr/>
        </p:nvSpPr>
        <p:spPr>
          <a:xfrm>
            <a:off x="415900" y="144300"/>
            <a:ext cx="3861900" cy="14514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8" name="Google Shape;438;p42"/>
          <p:cNvSpPr/>
          <p:nvPr/>
        </p:nvSpPr>
        <p:spPr>
          <a:xfrm>
            <a:off x="4557850" y="135800"/>
            <a:ext cx="4464600" cy="35478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439" name="Google Shape;439;p42"/>
          <p:cNvCxnSpPr/>
          <p:nvPr/>
        </p:nvCxnSpPr>
        <p:spPr>
          <a:xfrm>
            <a:off x="4277750" y="865750"/>
            <a:ext cx="297000" cy="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42"/>
          <p:cNvSpPr/>
          <p:nvPr/>
        </p:nvSpPr>
        <p:spPr>
          <a:xfrm>
            <a:off x="339500" y="2300150"/>
            <a:ext cx="3999900" cy="1086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1" name="Google Shape;441;p42"/>
          <p:cNvSpPr/>
          <p:nvPr/>
        </p:nvSpPr>
        <p:spPr>
          <a:xfrm>
            <a:off x="1016525" y="4090900"/>
            <a:ext cx="2919900" cy="7725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442" name="Google Shape;442;p42"/>
          <p:cNvCxnSpPr>
            <a:endCxn id="441" idx="0"/>
          </p:cNvCxnSpPr>
          <p:nvPr/>
        </p:nvCxnSpPr>
        <p:spPr>
          <a:xfrm>
            <a:off x="2325575" y="3412000"/>
            <a:ext cx="150900" cy="678900"/>
          </a:xfrm>
          <a:prstGeom prst="straightConnector1">
            <a:avLst/>
          </a:prstGeom>
          <a:noFill/>
          <a:ln cap="flat" cmpd="sng" w="9525">
            <a:solidFill>
              <a:schemeClr val="dk2"/>
            </a:solidFill>
            <a:prstDash val="solid"/>
            <a:round/>
            <a:headEnd len="med" w="med" type="none"/>
            <a:tailEnd len="med" w="med" type="triangle"/>
          </a:ln>
        </p:spPr>
      </p:cxnSp>
      <p:pic>
        <p:nvPicPr>
          <p:cNvPr id="443" name="Google Shape;443;p42"/>
          <p:cNvPicPr preferRelativeResize="0"/>
          <p:nvPr/>
        </p:nvPicPr>
        <p:blipFill>
          <a:blip r:embed="rId5">
            <a:alphaModFix/>
          </a:blip>
          <a:stretch>
            <a:fillRect/>
          </a:stretch>
        </p:blipFill>
        <p:spPr>
          <a:xfrm>
            <a:off x="7807425" y="42294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idx="1" type="body"/>
          </p:nvPr>
        </p:nvSpPr>
        <p:spPr>
          <a:xfrm>
            <a:off x="311700" y="271600"/>
            <a:ext cx="8520600" cy="430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Consider a time-like geodesic approaching the null hypersurface v=0,The geodesic is parameterized by proper time s. Here, we will assume that as s approaches 0, v approaches 0 and u approaches u</a:t>
            </a:r>
            <a:r>
              <a:rPr baseline="-25000" lang="en-GB" sz="1300"/>
              <a:t>0</a:t>
            </a:r>
            <a:r>
              <a:rPr lang="en-GB" sz="1300"/>
              <a:t>.</a:t>
            </a:r>
            <a:endParaRPr sz="1300"/>
          </a:p>
          <a:p>
            <a:pPr indent="-311150" lvl="0" marL="457200" rtl="0" algn="l">
              <a:spcBef>
                <a:spcPts val="0"/>
              </a:spcBef>
              <a:spcAft>
                <a:spcPts val="0"/>
              </a:spcAft>
              <a:buSzPts val="1300"/>
              <a:buChar char="●"/>
            </a:pPr>
            <a:r>
              <a:rPr lang="en-GB" sz="1300"/>
              <a:t> The tangent vector is given by,</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The Jacobi field is given by,</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Since, s is a proper time on the geodesic,</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Further we can write the geodesic equation as,</a:t>
            </a:r>
            <a:endParaRPr sz="1300"/>
          </a:p>
        </p:txBody>
      </p:sp>
      <p:pic>
        <p:nvPicPr>
          <p:cNvPr id="449" name="Google Shape;449;p43"/>
          <p:cNvPicPr preferRelativeResize="0"/>
          <p:nvPr/>
        </p:nvPicPr>
        <p:blipFill rotWithShape="1">
          <a:blip r:embed="rId3">
            <a:alphaModFix/>
          </a:blip>
          <a:srcRect b="86468" l="25899" r="30321" t="0"/>
          <a:stretch/>
        </p:blipFill>
        <p:spPr>
          <a:xfrm>
            <a:off x="3922700" y="1018500"/>
            <a:ext cx="1298601" cy="481825"/>
          </a:xfrm>
          <a:prstGeom prst="rect">
            <a:avLst/>
          </a:prstGeom>
          <a:noFill/>
          <a:ln>
            <a:noFill/>
          </a:ln>
        </p:spPr>
      </p:pic>
      <p:pic>
        <p:nvPicPr>
          <p:cNvPr id="450" name="Google Shape;450;p43"/>
          <p:cNvPicPr preferRelativeResize="0"/>
          <p:nvPr/>
        </p:nvPicPr>
        <p:blipFill rotWithShape="1">
          <a:blip r:embed="rId3">
            <a:alphaModFix/>
          </a:blip>
          <a:srcRect b="70824" l="25708" r="28333" t="19807"/>
          <a:stretch/>
        </p:blipFill>
        <p:spPr>
          <a:xfrm>
            <a:off x="3982099" y="1773925"/>
            <a:ext cx="1239200" cy="303215"/>
          </a:xfrm>
          <a:prstGeom prst="rect">
            <a:avLst/>
          </a:prstGeom>
          <a:noFill/>
          <a:ln>
            <a:noFill/>
          </a:ln>
        </p:spPr>
      </p:pic>
      <p:pic>
        <p:nvPicPr>
          <p:cNvPr id="451" name="Google Shape;451;p43"/>
          <p:cNvPicPr preferRelativeResize="0"/>
          <p:nvPr/>
        </p:nvPicPr>
        <p:blipFill rotWithShape="1">
          <a:blip r:embed="rId3">
            <a:alphaModFix/>
          </a:blip>
          <a:srcRect b="49692" l="0" r="0" t="40940"/>
          <a:stretch/>
        </p:blipFill>
        <p:spPr>
          <a:xfrm>
            <a:off x="3253475" y="2673575"/>
            <a:ext cx="2696455" cy="303225"/>
          </a:xfrm>
          <a:prstGeom prst="rect">
            <a:avLst/>
          </a:prstGeom>
          <a:noFill/>
          <a:ln>
            <a:noFill/>
          </a:ln>
        </p:spPr>
      </p:pic>
      <p:pic>
        <p:nvPicPr>
          <p:cNvPr id="452" name="Google Shape;452;p43"/>
          <p:cNvPicPr preferRelativeResize="0"/>
          <p:nvPr/>
        </p:nvPicPr>
        <p:blipFill rotWithShape="1">
          <a:blip r:embed="rId3">
            <a:alphaModFix/>
          </a:blip>
          <a:srcRect b="0" l="0" r="0" t="59427"/>
          <a:stretch/>
        </p:blipFill>
        <p:spPr>
          <a:xfrm>
            <a:off x="3146600" y="3392725"/>
            <a:ext cx="2910200" cy="1417374"/>
          </a:xfrm>
          <a:prstGeom prst="rect">
            <a:avLst/>
          </a:prstGeom>
          <a:noFill/>
          <a:ln>
            <a:noFill/>
          </a:ln>
        </p:spPr>
      </p:pic>
      <p:pic>
        <p:nvPicPr>
          <p:cNvPr id="453" name="Google Shape;453;p43"/>
          <p:cNvPicPr preferRelativeResize="0"/>
          <p:nvPr/>
        </p:nvPicPr>
        <p:blipFill>
          <a:blip r:embed="rId4">
            <a:alphaModFix/>
          </a:blip>
          <a:stretch>
            <a:fillRect/>
          </a:stretch>
        </p:blipFill>
        <p:spPr>
          <a:xfrm>
            <a:off x="7815925" y="4127575"/>
            <a:ext cx="1291125" cy="877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4"/>
          <p:cNvSpPr txBox="1"/>
          <p:nvPr>
            <p:ph idx="1" type="body"/>
          </p:nvPr>
        </p:nvSpPr>
        <p:spPr>
          <a:xfrm>
            <a:off x="311700" y="331025"/>
            <a:ext cx="8520600" cy="4248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Moving on to the Geodesic Deviation Equations for Jacobi field components correspond to:</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GB" sz="1300"/>
              <a:t>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Further, using the fact that the Jacobi field is orthogonal to the tangent vector, we can imply the condition</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 This give us, </a:t>
            </a:r>
            <a:endParaRPr sz="1300"/>
          </a:p>
          <a:p>
            <a:pPr indent="-311150" lvl="0" marL="457200" rtl="0" algn="l">
              <a:spcBef>
                <a:spcPts val="1200"/>
              </a:spcBef>
              <a:spcAft>
                <a:spcPts val="0"/>
              </a:spcAft>
              <a:buSzPts val="1300"/>
              <a:buChar char="●"/>
            </a:pPr>
            <a:r>
              <a:rPr lang="en-GB" sz="1300"/>
              <a:t>This helps us in getting rid of a system of two coupled 2nd order differential equations and obtain a single 2nd order differential equation. Simplifying, we get</a:t>
            </a:r>
            <a:endParaRPr sz="1300"/>
          </a:p>
        </p:txBody>
      </p:sp>
      <p:pic>
        <p:nvPicPr>
          <p:cNvPr id="459" name="Google Shape;459;p44"/>
          <p:cNvPicPr preferRelativeResize="0"/>
          <p:nvPr/>
        </p:nvPicPr>
        <p:blipFill rotWithShape="1">
          <a:blip r:embed="rId3">
            <a:alphaModFix/>
          </a:blip>
          <a:srcRect b="39107" l="0" r="0" t="29374"/>
          <a:stretch/>
        </p:blipFill>
        <p:spPr>
          <a:xfrm>
            <a:off x="1912638" y="712925"/>
            <a:ext cx="5318724" cy="963250"/>
          </a:xfrm>
          <a:prstGeom prst="rect">
            <a:avLst/>
          </a:prstGeom>
          <a:noFill/>
          <a:ln>
            <a:noFill/>
          </a:ln>
        </p:spPr>
      </p:pic>
      <p:pic>
        <p:nvPicPr>
          <p:cNvPr id="460" name="Google Shape;460;p44"/>
          <p:cNvPicPr preferRelativeResize="0"/>
          <p:nvPr/>
        </p:nvPicPr>
        <p:blipFill rotWithShape="1">
          <a:blip r:embed="rId3">
            <a:alphaModFix/>
          </a:blip>
          <a:srcRect b="17648" l="38902" r="41090" t="71625"/>
          <a:stretch/>
        </p:blipFill>
        <p:spPr>
          <a:xfrm>
            <a:off x="3935438" y="2111650"/>
            <a:ext cx="1273124" cy="392200"/>
          </a:xfrm>
          <a:prstGeom prst="rect">
            <a:avLst/>
          </a:prstGeom>
          <a:noFill/>
          <a:ln>
            <a:noFill/>
          </a:ln>
        </p:spPr>
      </p:pic>
      <p:pic>
        <p:nvPicPr>
          <p:cNvPr id="461" name="Google Shape;461;p44"/>
          <p:cNvPicPr preferRelativeResize="0"/>
          <p:nvPr/>
        </p:nvPicPr>
        <p:blipFill rotWithShape="1">
          <a:blip r:embed="rId3">
            <a:alphaModFix/>
          </a:blip>
          <a:srcRect b="0" l="40582" r="42847" t="87473"/>
          <a:stretch/>
        </p:blipFill>
        <p:spPr>
          <a:xfrm>
            <a:off x="4073738" y="2733025"/>
            <a:ext cx="996525" cy="432875"/>
          </a:xfrm>
          <a:prstGeom prst="rect">
            <a:avLst/>
          </a:prstGeom>
          <a:noFill/>
          <a:ln>
            <a:noFill/>
          </a:ln>
        </p:spPr>
      </p:pic>
      <p:pic>
        <p:nvPicPr>
          <p:cNvPr id="462" name="Google Shape;462;p44"/>
          <p:cNvPicPr preferRelativeResize="0"/>
          <p:nvPr/>
        </p:nvPicPr>
        <p:blipFill>
          <a:blip r:embed="rId4">
            <a:alphaModFix/>
          </a:blip>
          <a:stretch>
            <a:fillRect/>
          </a:stretch>
        </p:blipFill>
        <p:spPr>
          <a:xfrm>
            <a:off x="1994550" y="3911150"/>
            <a:ext cx="5154899" cy="522375"/>
          </a:xfrm>
          <a:prstGeom prst="rect">
            <a:avLst/>
          </a:prstGeom>
          <a:noFill/>
          <a:ln>
            <a:noFill/>
          </a:ln>
        </p:spPr>
      </p:pic>
      <p:pic>
        <p:nvPicPr>
          <p:cNvPr id="463" name="Google Shape;463;p44"/>
          <p:cNvPicPr preferRelativeResize="0"/>
          <p:nvPr/>
        </p:nvPicPr>
        <p:blipFill>
          <a:blip r:embed="rId5">
            <a:alphaModFix/>
          </a:blip>
          <a:stretch>
            <a:fillRect/>
          </a:stretch>
        </p:blipFill>
        <p:spPr>
          <a:xfrm>
            <a:off x="7815900" y="4136075"/>
            <a:ext cx="1291125" cy="877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idx="1" type="body"/>
          </p:nvPr>
        </p:nvSpPr>
        <p:spPr>
          <a:xfrm>
            <a:off x="311700" y="314050"/>
            <a:ext cx="8520600" cy="4265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 We now turn to change our independent variable to v, instead of s For that, we use</a:t>
            </a:r>
            <a:endParaRPr sz="1300"/>
          </a:p>
          <a:p>
            <a:pPr indent="0" lvl="0" marL="0" rtl="0" algn="l">
              <a:spcBef>
                <a:spcPts val="1200"/>
              </a:spcBef>
              <a:spcAft>
                <a:spcPts val="0"/>
              </a:spcAft>
              <a:buNone/>
            </a:pPr>
            <a:r>
              <a:rPr lang="en-GB" sz="1300"/>
              <a:t>					                       	and    </a:t>
            </a:r>
            <a:endParaRPr sz="1300"/>
          </a:p>
          <a:p>
            <a:pPr indent="-311150" lvl="0" marL="457200" rtl="0" algn="l">
              <a:spcBef>
                <a:spcPts val="1200"/>
              </a:spcBef>
              <a:spcAft>
                <a:spcPts val="0"/>
              </a:spcAft>
              <a:buSzPts val="1300"/>
              <a:buChar char="●"/>
            </a:pPr>
            <a:r>
              <a:rPr lang="en-GB" sz="1300"/>
              <a:t> Using the above expressions, our Differential equation converts to</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 Where A,B and C take the following for</a:t>
            </a:r>
            <a:endParaRPr sz="1300"/>
          </a:p>
        </p:txBody>
      </p:sp>
      <p:pic>
        <p:nvPicPr>
          <p:cNvPr id="469" name="Google Shape;469;p45"/>
          <p:cNvPicPr preferRelativeResize="0"/>
          <p:nvPr/>
        </p:nvPicPr>
        <p:blipFill rotWithShape="1">
          <a:blip r:embed="rId3">
            <a:alphaModFix/>
          </a:blip>
          <a:srcRect b="60662" l="34486" r="29023" t="26199"/>
          <a:stretch/>
        </p:blipFill>
        <p:spPr>
          <a:xfrm>
            <a:off x="3013125" y="721450"/>
            <a:ext cx="891200" cy="445600"/>
          </a:xfrm>
          <a:prstGeom prst="rect">
            <a:avLst/>
          </a:prstGeom>
          <a:noFill/>
          <a:ln>
            <a:noFill/>
          </a:ln>
        </p:spPr>
      </p:pic>
      <p:pic>
        <p:nvPicPr>
          <p:cNvPr id="470" name="Google Shape;470;p45"/>
          <p:cNvPicPr preferRelativeResize="0"/>
          <p:nvPr/>
        </p:nvPicPr>
        <p:blipFill rotWithShape="1">
          <a:blip r:embed="rId3">
            <a:alphaModFix/>
          </a:blip>
          <a:srcRect b="22002" l="11987" r="0" t="64669"/>
          <a:stretch/>
        </p:blipFill>
        <p:spPr>
          <a:xfrm>
            <a:off x="4430524" y="721450"/>
            <a:ext cx="2118875" cy="445600"/>
          </a:xfrm>
          <a:prstGeom prst="rect">
            <a:avLst/>
          </a:prstGeom>
          <a:noFill/>
          <a:ln>
            <a:noFill/>
          </a:ln>
        </p:spPr>
      </p:pic>
      <p:pic>
        <p:nvPicPr>
          <p:cNvPr id="471" name="Google Shape;471;p45"/>
          <p:cNvPicPr preferRelativeResize="0"/>
          <p:nvPr/>
        </p:nvPicPr>
        <p:blipFill rotWithShape="1">
          <a:blip r:embed="rId4">
            <a:alphaModFix/>
          </a:blip>
          <a:srcRect b="23172" l="0" r="0" t="36485"/>
          <a:stretch/>
        </p:blipFill>
        <p:spPr>
          <a:xfrm>
            <a:off x="2444100" y="2639650"/>
            <a:ext cx="3842576" cy="1196750"/>
          </a:xfrm>
          <a:prstGeom prst="rect">
            <a:avLst/>
          </a:prstGeom>
          <a:noFill/>
          <a:ln>
            <a:noFill/>
          </a:ln>
        </p:spPr>
      </p:pic>
      <p:pic>
        <p:nvPicPr>
          <p:cNvPr id="472" name="Google Shape;472;p45"/>
          <p:cNvPicPr preferRelativeResize="0"/>
          <p:nvPr/>
        </p:nvPicPr>
        <p:blipFill rotWithShape="1">
          <a:blip r:embed="rId4">
            <a:alphaModFix/>
          </a:blip>
          <a:srcRect b="78217" l="16105" r="17179" t="0"/>
          <a:stretch/>
        </p:blipFill>
        <p:spPr>
          <a:xfrm>
            <a:off x="3284725" y="1543150"/>
            <a:ext cx="2161301" cy="544775"/>
          </a:xfrm>
          <a:prstGeom prst="rect">
            <a:avLst/>
          </a:prstGeom>
          <a:noFill/>
          <a:ln>
            <a:noFill/>
          </a:ln>
        </p:spPr>
      </p:pic>
      <p:pic>
        <p:nvPicPr>
          <p:cNvPr id="473" name="Google Shape;473;p45"/>
          <p:cNvPicPr preferRelativeResize="0"/>
          <p:nvPr/>
        </p:nvPicPr>
        <p:blipFill>
          <a:blip r:embed="rId5">
            <a:alphaModFix/>
          </a:blip>
          <a:stretch>
            <a:fillRect/>
          </a:stretch>
        </p:blipFill>
        <p:spPr>
          <a:xfrm>
            <a:off x="7807425" y="45025"/>
            <a:ext cx="1291125" cy="877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idx="1" type="body"/>
          </p:nvPr>
        </p:nvSpPr>
        <p:spPr>
          <a:xfrm>
            <a:off x="311700" y="229175"/>
            <a:ext cx="7700700" cy="4659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sz="1300"/>
              <a:t>Our aim is to understand whether the singularity is weak or not, we can estimate that by assessing whether the geodesic deviation equations is consistent with finite and non-zero solutions of Jacobi field. </a:t>
            </a:r>
            <a:endParaRPr sz="1300"/>
          </a:p>
          <a:p>
            <a:pPr indent="-311150" lvl="0" marL="457200" rtl="0" algn="l">
              <a:spcBef>
                <a:spcPts val="0"/>
              </a:spcBef>
              <a:spcAft>
                <a:spcPts val="0"/>
              </a:spcAft>
              <a:buSzPts val="1300"/>
              <a:buChar char="●"/>
            </a:pPr>
            <a:r>
              <a:rPr lang="en-GB" sz="1300"/>
              <a:t>Looking at the form of equation,</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Where,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GB" sz="1300"/>
              <a:t>Since B</a:t>
            </a:r>
            <a:r>
              <a:rPr baseline="-25000" lang="en-GB" sz="1300"/>
              <a:t>1 </a:t>
            </a:r>
            <a:r>
              <a:rPr lang="en-GB" sz="1300"/>
              <a:t>and C</a:t>
            </a:r>
            <a:r>
              <a:rPr baseline="-25000" lang="en-GB" sz="1300"/>
              <a:t>1 </a:t>
            </a:r>
            <a:r>
              <a:rPr lang="en-GB" sz="1300"/>
              <a:t>are analytic in nature and finite at zero, </a:t>
            </a:r>
            <a:r>
              <a:rPr lang="en-GB" sz="1300"/>
              <a:t>Frobenius method for second order differential equation implies that such an equation has a regular singular point at v = 0 and the solution can be expressed as a power series solution. Even if we don’t have the exact form of it, we know that the geodesic deviation equation is consistent with a finite and non zero Jacobi field form.This brings us to the conclusion that the singularity is weak and an observer falling into such a singularity might just survive it! </a:t>
            </a:r>
            <a:endParaRPr sz="1300"/>
          </a:p>
        </p:txBody>
      </p:sp>
      <p:pic>
        <p:nvPicPr>
          <p:cNvPr id="479" name="Google Shape;479;p46"/>
          <p:cNvPicPr preferRelativeResize="0"/>
          <p:nvPr/>
        </p:nvPicPr>
        <p:blipFill rotWithShape="1">
          <a:blip r:embed="rId3">
            <a:alphaModFix/>
          </a:blip>
          <a:srcRect b="0" l="0" r="0" t="77110"/>
          <a:stretch/>
        </p:blipFill>
        <p:spPr>
          <a:xfrm>
            <a:off x="2650712" y="1307100"/>
            <a:ext cx="3842576" cy="679000"/>
          </a:xfrm>
          <a:prstGeom prst="rect">
            <a:avLst/>
          </a:prstGeom>
          <a:noFill/>
          <a:ln>
            <a:noFill/>
          </a:ln>
        </p:spPr>
      </p:pic>
      <p:pic>
        <p:nvPicPr>
          <p:cNvPr id="480" name="Google Shape;480;p46"/>
          <p:cNvPicPr preferRelativeResize="0"/>
          <p:nvPr/>
        </p:nvPicPr>
        <p:blipFill rotWithShape="1">
          <a:blip r:embed="rId3">
            <a:alphaModFix/>
          </a:blip>
          <a:srcRect b="24305" l="0" r="0" t="36484"/>
          <a:stretch/>
        </p:blipFill>
        <p:spPr>
          <a:xfrm>
            <a:off x="2650712" y="2163975"/>
            <a:ext cx="3842576" cy="1163174"/>
          </a:xfrm>
          <a:prstGeom prst="rect">
            <a:avLst/>
          </a:prstGeom>
          <a:noFill/>
          <a:ln>
            <a:noFill/>
          </a:ln>
        </p:spPr>
      </p:pic>
      <p:pic>
        <p:nvPicPr>
          <p:cNvPr id="481" name="Google Shape;481;p46"/>
          <p:cNvPicPr preferRelativeResize="0"/>
          <p:nvPr/>
        </p:nvPicPr>
        <p:blipFill>
          <a:blip r:embed="rId4">
            <a:alphaModFix/>
          </a:blip>
          <a:stretch>
            <a:fillRect/>
          </a:stretch>
        </p:blipFill>
        <p:spPr>
          <a:xfrm>
            <a:off x="7852875" y="0"/>
            <a:ext cx="1291125" cy="87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487" name="Google Shape;487;p47"/>
          <p:cNvSpPr txBox="1"/>
          <p:nvPr>
            <p:ph idx="1" type="body"/>
          </p:nvPr>
        </p:nvSpPr>
        <p:spPr>
          <a:xfrm>
            <a:off x="311700" y="1225225"/>
            <a:ext cx="4636500" cy="13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GB" sz="1000"/>
              <a:t>In the first part,</a:t>
            </a:r>
            <a:endParaRPr sz="1000"/>
          </a:p>
          <a:p>
            <a:pPr indent="-292100" lvl="0" marL="457200" rtl="0" algn="l">
              <a:spcBef>
                <a:spcPts val="1200"/>
              </a:spcBef>
              <a:spcAft>
                <a:spcPts val="0"/>
              </a:spcAft>
              <a:buSzPts val="1000"/>
              <a:buChar char="●"/>
            </a:pPr>
            <a:r>
              <a:rPr lang="en-GB" sz="1000"/>
              <a:t>The study finds out that an observer falling into a Schwarzschild Black hole would experience a process called </a:t>
            </a:r>
            <a:r>
              <a:rPr b="1" i="1" lang="en-GB" sz="1000"/>
              <a:t>Spaghettification</a:t>
            </a:r>
            <a:r>
              <a:rPr i="1" lang="en-GB" sz="1000"/>
              <a:t> </a:t>
            </a:r>
            <a:r>
              <a:rPr lang="en-GB" sz="1000"/>
              <a:t>which </a:t>
            </a:r>
            <a:r>
              <a:rPr lang="en-GB" sz="1000"/>
              <a:t>completely </a:t>
            </a:r>
            <a:r>
              <a:rPr b="1" i="1" lang="en-GB" sz="1000"/>
              <a:t>destroys the </a:t>
            </a:r>
            <a:r>
              <a:rPr b="1" i="1" lang="en-GB" sz="1000"/>
              <a:t>observer</a:t>
            </a:r>
            <a:r>
              <a:rPr b="1" i="1" lang="en-GB" sz="1000"/>
              <a:t> to net zero volume</a:t>
            </a:r>
            <a:r>
              <a:rPr lang="en-GB" sz="1000"/>
              <a:t> on it’s inevitable encounter with the singularity, deeming the Schwarzschild singularity to be </a:t>
            </a:r>
            <a:r>
              <a:rPr b="1" i="1" lang="en-GB" sz="1000"/>
              <a:t>strong and space-like</a:t>
            </a:r>
            <a:r>
              <a:rPr lang="en-GB" sz="1000"/>
              <a:t>.</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1200"/>
              </a:spcAft>
              <a:buSzPts val="523"/>
              <a:buNone/>
            </a:pPr>
            <a:r>
              <a:t/>
            </a:r>
            <a:endParaRPr sz="855"/>
          </a:p>
        </p:txBody>
      </p:sp>
      <p:sp>
        <p:nvSpPr>
          <p:cNvPr id="488" name="Google Shape;488;p47"/>
          <p:cNvSpPr txBox="1"/>
          <p:nvPr/>
        </p:nvSpPr>
        <p:spPr>
          <a:xfrm>
            <a:off x="7141650" y="1102366"/>
            <a:ext cx="1382400" cy="12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a:latin typeface="Open Sans"/>
                <a:ea typeface="Open Sans"/>
                <a:cs typeface="Open Sans"/>
                <a:sym typeface="Open Sans"/>
              </a:rPr>
              <a:t>In short, you wouldn’t want to fall into a Schwarzschild Black hole!</a:t>
            </a:r>
            <a:endParaRPr i="1">
              <a:latin typeface="Open Sans"/>
              <a:ea typeface="Open Sans"/>
              <a:cs typeface="Open Sans"/>
              <a:sym typeface="Open Sans"/>
            </a:endParaRPr>
          </a:p>
        </p:txBody>
      </p:sp>
      <p:pic>
        <p:nvPicPr>
          <p:cNvPr id="489" name="Google Shape;489;p47"/>
          <p:cNvPicPr preferRelativeResize="0"/>
          <p:nvPr/>
        </p:nvPicPr>
        <p:blipFill>
          <a:blip r:embed="rId3">
            <a:alphaModFix/>
          </a:blip>
          <a:stretch>
            <a:fillRect/>
          </a:stretch>
        </p:blipFill>
        <p:spPr>
          <a:xfrm>
            <a:off x="5129163" y="740212"/>
            <a:ext cx="1831500" cy="1831525"/>
          </a:xfrm>
          <a:prstGeom prst="rect">
            <a:avLst/>
          </a:prstGeom>
          <a:noFill/>
          <a:ln>
            <a:noFill/>
          </a:ln>
        </p:spPr>
      </p:pic>
      <p:sp>
        <p:nvSpPr>
          <p:cNvPr id="490" name="Google Shape;490;p47"/>
          <p:cNvSpPr txBox="1"/>
          <p:nvPr/>
        </p:nvSpPr>
        <p:spPr>
          <a:xfrm>
            <a:off x="311700" y="2953675"/>
            <a:ext cx="4600200" cy="195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latin typeface="Open Sans"/>
                <a:ea typeface="Open Sans"/>
                <a:cs typeface="Open Sans"/>
                <a:sym typeface="Open Sans"/>
              </a:rPr>
              <a:t>In the </a:t>
            </a:r>
            <a:r>
              <a:rPr lang="en-GB" sz="1000">
                <a:solidFill>
                  <a:schemeClr val="dk1"/>
                </a:solidFill>
                <a:latin typeface="Open Sans"/>
                <a:ea typeface="Open Sans"/>
                <a:cs typeface="Open Sans"/>
                <a:sym typeface="Open Sans"/>
              </a:rPr>
              <a:t>second</a:t>
            </a:r>
            <a:r>
              <a:rPr lang="en-GB" sz="1000">
                <a:solidFill>
                  <a:schemeClr val="dk1"/>
                </a:solidFill>
                <a:latin typeface="Open Sans"/>
                <a:ea typeface="Open Sans"/>
                <a:cs typeface="Open Sans"/>
                <a:sym typeface="Open Sans"/>
              </a:rPr>
              <a:t> part,</a:t>
            </a:r>
            <a:endParaRPr sz="1000">
              <a:solidFill>
                <a:schemeClr val="dk1"/>
              </a:solidFill>
              <a:latin typeface="Open Sans"/>
              <a:ea typeface="Open Sans"/>
              <a:cs typeface="Open Sans"/>
              <a:sym typeface="Open Sans"/>
            </a:endParaRPr>
          </a:p>
          <a:p>
            <a:pPr indent="-292100" lvl="0" marL="457200" rtl="0" algn="l">
              <a:lnSpc>
                <a:spcPct val="115000"/>
              </a:lnSpc>
              <a:spcBef>
                <a:spcPts val="1200"/>
              </a:spcBef>
              <a:spcAft>
                <a:spcPts val="0"/>
              </a:spcAft>
              <a:buClr>
                <a:schemeClr val="dk1"/>
              </a:buClr>
              <a:buSzPts val="1000"/>
              <a:buFont typeface="Open Sans"/>
              <a:buChar char="●"/>
            </a:pPr>
            <a:r>
              <a:rPr lang="en-GB" sz="1000">
                <a:solidFill>
                  <a:schemeClr val="dk1"/>
                </a:solidFill>
                <a:latin typeface="Open Sans"/>
                <a:ea typeface="Open Sans"/>
                <a:cs typeface="Open Sans"/>
                <a:sym typeface="Open Sans"/>
              </a:rPr>
              <a:t>The study through meticulous mathematical analysis fills in the claims used by Ori and Flanagan to show that </a:t>
            </a:r>
            <a:r>
              <a:rPr b="1" i="1" lang="en-GB" sz="1000">
                <a:solidFill>
                  <a:schemeClr val="dk1"/>
                </a:solidFill>
                <a:latin typeface="Open Sans"/>
                <a:ea typeface="Open Sans"/>
                <a:cs typeface="Open Sans"/>
                <a:sym typeface="Open Sans"/>
              </a:rPr>
              <a:t>Einstein field equations admits a generic class of solutions</a:t>
            </a:r>
            <a:r>
              <a:rPr lang="en-GB" sz="1000">
                <a:solidFill>
                  <a:schemeClr val="dk1"/>
                </a:solidFill>
                <a:latin typeface="Open Sans"/>
                <a:ea typeface="Open Sans"/>
                <a:cs typeface="Open Sans"/>
                <a:sym typeface="Open Sans"/>
              </a:rPr>
              <a:t> with a singularity across which the metric tensor remains continuous and well behaved. Further, The Geodesic deviation equation is assessed to conclude that it remains consistent with a finite and non-zero expression for the Jacobi fields, deeming the singularity to be </a:t>
            </a:r>
            <a:r>
              <a:rPr b="1" i="1" lang="en-GB" sz="1000">
                <a:solidFill>
                  <a:schemeClr val="dk1"/>
                </a:solidFill>
                <a:latin typeface="Open Sans"/>
                <a:ea typeface="Open Sans"/>
                <a:cs typeface="Open Sans"/>
                <a:sym typeface="Open Sans"/>
              </a:rPr>
              <a:t>null and weak curvature singularity</a:t>
            </a:r>
            <a:r>
              <a:rPr lang="en-GB" sz="1000">
                <a:solidFill>
                  <a:schemeClr val="dk1"/>
                </a:solidFill>
                <a:latin typeface="Open Sans"/>
                <a:ea typeface="Open Sans"/>
                <a:cs typeface="Open Sans"/>
                <a:sym typeface="Open Sans"/>
              </a:rPr>
              <a:t>.</a:t>
            </a:r>
            <a:endParaRPr sz="1000">
              <a:latin typeface="Open Sans"/>
              <a:ea typeface="Open Sans"/>
              <a:cs typeface="Open Sans"/>
              <a:sym typeface="Open Sans"/>
            </a:endParaRPr>
          </a:p>
        </p:txBody>
      </p:sp>
      <p:pic>
        <p:nvPicPr>
          <p:cNvPr id="491" name="Google Shape;491;p47"/>
          <p:cNvPicPr preferRelativeResize="0"/>
          <p:nvPr/>
        </p:nvPicPr>
        <p:blipFill rotWithShape="1">
          <a:blip r:embed="rId4">
            <a:alphaModFix/>
          </a:blip>
          <a:srcRect b="0" l="0" r="0" t="0"/>
          <a:stretch/>
        </p:blipFill>
        <p:spPr>
          <a:xfrm>
            <a:off x="4951350" y="2767063"/>
            <a:ext cx="2235701" cy="2075237"/>
          </a:xfrm>
          <a:prstGeom prst="rect">
            <a:avLst/>
          </a:prstGeom>
          <a:noFill/>
          <a:ln>
            <a:noFill/>
          </a:ln>
        </p:spPr>
      </p:pic>
      <p:sp>
        <p:nvSpPr>
          <p:cNvPr id="492" name="Google Shape;492;p47"/>
          <p:cNvSpPr txBox="1"/>
          <p:nvPr/>
        </p:nvSpPr>
        <p:spPr>
          <a:xfrm>
            <a:off x="7226500" y="3823636"/>
            <a:ext cx="17706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Open Sans"/>
                <a:ea typeface="Open Sans"/>
                <a:cs typeface="Open Sans"/>
                <a:sym typeface="Open Sans"/>
              </a:rPr>
              <a:t>You might just survive one such black hole!</a:t>
            </a:r>
            <a:endParaRPr sz="1000">
              <a:latin typeface="Open Sans"/>
              <a:ea typeface="Open Sans"/>
              <a:cs typeface="Open Sans"/>
              <a:sym typeface="Open Sans"/>
            </a:endParaRPr>
          </a:p>
        </p:txBody>
      </p:sp>
      <p:sp>
        <p:nvSpPr>
          <p:cNvPr id="493" name="Google Shape;493;p47"/>
          <p:cNvSpPr txBox="1"/>
          <p:nvPr/>
        </p:nvSpPr>
        <p:spPr>
          <a:xfrm>
            <a:off x="7411200" y="3335438"/>
            <a:ext cx="14211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Open Sans"/>
                <a:ea typeface="Open Sans"/>
                <a:cs typeface="Open Sans"/>
                <a:sym typeface="Open Sans"/>
              </a:rPr>
              <a:t>Well, good news!!</a:t>
            </a:r>
            <a:endParaRPr>
              <a:latin typeface="Open Sans"/>
              <a:ea typeface="Open Sans"/>
              <a:cs typeface="Open Sans"/>
              <a:sym typeface="Open Sans"/>
            </a:endParaRPr>
          </a:p>
        </p:txBody>
      </p:sp>
      <p:pic>
        <p:nvPicPr>
          <p:cNvPr id="494" name="Google Shape;494;p47"/>
          <p:cNvPicPr preferRelativeResize="0"/>
          <p:nvPr/>
        </p:nvPicPr>
        <p:blipFill>
          <a:blip r:embed="rId5">
            <a:alphaModFix/>
          </a:blip>
          <a:stretch>
            <a:fillRect/>
          </a:stretch>
        </p:blipFill>
        <p:spPr>
          <a:xfrm>
            <a:off x="7807425" y="450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8000"/>
              <a:t>Thank you for being a great listener!</a:t>
            </a:r>
            <a:endParaRPr sz="8000"/>
          </a:p>
        </p:txBody>
      </p:sp>
      <p:sp>
        <p:nvSpPr>
          <p:cNvPr id="500" name="Google Shape;500;p48"/>
          <p:cNvSpPr txBox="1"/>
          <p:nvPr>
            <p:ph idx="1" type="body"/>
          </p:nvPr>
        </p:nvSpPr>
        <p:spPr>
          <a:xfrm>
            <a:off x="311700" y="3603300"/>
            <a:ext cx="8520600" cy="154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Udai Sharma</a:t>
            </a:r>
            <a:endParaRPr/>
          </a:p>
          <a:p>
            <a:pPr indent="0" lvl="0" marL="0" rtl="0" algn="ctr">
              <a:spcBef>
                <a:spcPts val="1200"/>
              </a:spcBef>
              <a:spcAft>
                <a:spcPts val="0"/>
              </a:spcAft>
              <a:buNone/>
            </a:pPr>
            <a:r>
              <a:rPr lang="en-GB"/>
              <a:t>( 22261555 )</a:t>
            </a:r>
            <a:endParaRPr/>
          </a:p>
          <a:p>
            <a:pPr indent="0" lvl="0" marL="0" rtl="0" algn="ctr">
              <a:spcBef>
                <a:spcPts val="1200"/>
              </a:spcBef>
              <a:spcAft>
                <a:spcPts val="1200"/>
              </a:spcAft>
              <a:buNone/>
            </a:pPr>
            <a:r>
              <a:t/>
            </a:r>
            <a:endParaRPr/>
          </a:p>
        </p:txBody>
      </p:sp>
      <p:pic>
        <p:nvPicPr>
          <p:cNvPr id="501" name="Google Shape;501;p48"/>
          <p:cNvPicPr preferRelativeResize="0"/>
          <p:nvPr/>
        </p:nvPicPr>
        <p:blipFill>
          <a:blip r:embed="rId3">
            <a:alphaModFix/>
          </a:blip>
          <a:stretch>
            <a:fillRect/>
          </a:stretch>
        </p:blipFill>
        <p:spPr>
          <a:xfrm>
            <a:off x="7807425" y="45025"/>
            <a:ext cx="1291125" cy="87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1583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Motivation</a:t>
            </a:r>
            <a:endParaRPr/>
          </a:p>
        </p:txBody>
      </p:sp>
      <p:sp>
        <p:nvSpPr>
          <p:cNvPr id="111" name="Google Shape;111;p16"/>
          <p:cNvSpPr txBox="1"/>
          <p:nvPr>
            <p:ph idx="1" type="body"/>
          </p:nvPr>
        </p:nvSpPr>
        <p:spPr>
          <a:xfrm>
            <a:off x="311700" y="1097875"/>
            <a:ext cx="78582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en-GB" sz="1650"/>
              <a:t>The study of black holes and singularity is motivated for the following reasons:</a:t>
            </a:r>
            <a:endParaRPr sz="1650"/>
          </a:p>
          <a:p>
            <a:pPr indent="0" lvl="0" marL="0" rtl="0" algn="l">
              <a:spcBef>
                <a:spcPts val="1200"/>
              </a:spcBef>
              <a:spcAft>
                <a:spcPts val="1200"/>
              </a:spcAft>
              <a:buSzPts val="275"/>
              <a:buNone/>
            </a:pPr>
            <a:r>
              <a:t/>
            </a:r>
            <a:endParaRPr sz="1250"/>
          </a:p>
        </p:txBody>
      </p:sp>
      <p:pic>
        <p:nvPicPr>
          <p:cNvPr id="112" name="Google Shape;112;p16"/>
          <p:cNvPicPr preferRelativeResize="0"/>
          <p:nvPr/>
        </p:nvPicPr>
        <p:blipFill>
          <a:blip r:embed="rId3">
            <a:alphaModFix/>
          </a:blip>
          <a:stretch>
            <a:fillRect/>
          </a:stretch>
        </p:blipFill>
        <p:spPr>
          <a:xfrm>
            <a:off x="7807425" y="45025"/>
            <a:ext cx="1291125" cy="877650"/>
          </a:xfrm>
          <a:prstGeom prst="rect">
            <a:avLst/>
          </a:prstGeom>
          <a:noFill/>
          <a:ln>
            <a:noFill/>
          </a:ln>
        </p:spPr>
      </p:pic>
      <p:grpSp>
        <p:nvGrpSpPr>
          <p:cNvPr id="113" name="Google Shape;113;p16"/>
          <p:cNvGrpSpPr/>
          <p:nvPr/>
        </p:nvGrpSpPr>
        <p:grpSpPr>
          <a:xfrm>
            <a:off x="917922" y="1902200"/>
            <a:ext cx="2438797" cy="2360051"/>
            <a:chOff x="1660800" y="1171213"/>
            <a:chExt cx="1942800" cy="1569600"/>
          </a:xfrm>
        </p:grpSpPr>
        <p:sp>
          <p:nvSpPr>
            <p:cNvPr id="114" name="Google Shape;114;p16"/>
            <p:cNvSpPr/>
            <p:nvPr/>
          </p:nvSpPr>
          <p:spPr>
            <a:xfrm>
              <a:off x="1660800" y="1171213"/>
              <a:ext cx="1942800" cy="1569600"/>
            </a:xfrm>
            <a:prstGeom prst="round1Rect">
              <a:avLst>
                <a:gd fmla="val 17446" name="adj"/>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1879865"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grpSp>
      <p:grpSp>
        <p:nvGrpSpPr>
          <p:cNvPr id="116" name="Google Shape;116;p16"/>
          <p:cNvGrpSpPr/>
          <p:nvPr/>
        </p:nvGrpSpPr>
        <p:grpSpPr>
          <a:xfrm>
            <a:off x="3352944" y="1901901"/>
            <a:ext cx="2438797" cy="2417883"/>
            <a:chOff x="3600600" y="1170963"/>
            <a:chExt cx="1942800" cy="1606887"/>
          </a:xfrm>
        </p:grpSpPr>
        <p:sp>
          <p:nvSpPr>
            <p:cNvPr id="117" name="Google Shape;117;p16"/>
            <p:cNvSpPr/>
            <p:nvPr/>
          </p:nvSpPr>
          <p:spPr>
            <a:xfrm>
              <a:off x="3600600" y="1170963"/>
              <a:ext cx="1942800" cy="1569600"/>
            </a:xfrm>
            <a:prstGeom prst="round2SameRect">
              <a:avLst>
                <a:gd fmla="val 18098" name="adj1"/>
                <a:gd fmla="val 0" name="adj2"/>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3847833" y="1324950"/>
              <a:ext cx="1451700" cy="14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Einstein’s equation breaks down and yields ambiguous results at the singularity, signalling the limitations of this theory.</a:t>
              </a:r>
              <a:endParaRPr sz="1100">
                <a:solidFill>
                  <a:srgbClr val="FFFFFF"/>
                </a:solidFill>
                <a:latin typeface="Roboto"/>
                <a:ea typeface="Roboto"/>
                <a:cs typeface="Roboto"/>
                <a:sym typeface="Roboto"/>
              </a:endParaRPr>
            </a:p>
          </p:txBody>
        </p:sp>
      </p:grpSp>
      <p:grpSp>
        <p:nvGrpSpPr>
          <p:cNvPr id="119" name="Google Shape;119;p16"/>
          <p:cNvGrpSpPr/>
          <p:nvPr/>
        </p:nvGrpSpPr>
        <p:grpSpPr>
          <a:xfrm>
            <a:off x="5787266" y="1933620"/>
            <a:ext cx="2438797" cy="2328502"/>
            <a:chOff x="5539816" y="1171213"/>
            <a:chExt cx="1942800" cy="1569600"/>
          </a:xfrm>
        </p:grpSpPr>
        <p:sp>
          <p:nvSpPr>
            <p:cNvPr id="120" name="Google Shape;120;p16"/>
            <p:cNvSpPr/>
            <p:nvPr/>
          </p:nvSpPr>
          <p:spPr>
            <a:xfrm flipH="1">
              <a:off x="5539816" y="1171213"/>
              <a:ext cx="1942800" cy="1569600"/>
            </a:xfrm>
            <a:prstGeom prst="round1Rect">
              <a:avLst>
                <a:gd fmla="val 17446"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5785967" y="1309732"/>
              <a:ext cx="14517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The prevailing explanation for the origin of Universe comes from a point of singularity. Which makes it worth to understand the nature of singularities.</a:t>
              </a:r>
              <a:endParaRPr sz="1100">
                <a:solidFill>
                  <a:srgbClr val="FFFFFF"/>
                </a:solidFill>
                <a:latin typeface="Roboto"/>
                <a:ea typeface="Roboto"/>
                <a:cs typeface="Roboto"/>
                <a:sym typeface="Roboto"/>
              </a:endParaRPr>
            </a:p>
          </p:txBody>
        </p:sp>
      </p:grpSp>
      <p:grpSp>
        <p:nvGrpSpPr>
          <p:cNvPr id="122" name="Google Shape;122;p16"/>
          <p:cNvGrpSpPr/>
          <p:nvPr/>
        </p:nvGrpSpPr>
        <p:grpSpPr>
          <a:xfrm>
            <a:off x="3193923" y="3311256"/>
            <a:ext cx="326834" cy="485076"/>
            <a:chOff x="3157188" y="909150"/>
            <a:chExt cx="470400" cy="470400"/>
          </a:xfrm>
        </p:grpSpPr>
        <p:sp>
          <p:nvSpPr>
            <p:cNvPr id="123" name="Google Shape;123;p1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3243138" y="995100"/>
              <a:ext cx="298500" cy="2985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6"/>
          <p:cNvGrpSpPr/>
          <p:nvPr/>
        </p:nvGrpSpPr>
        <p:grpSpPr>
          <a:xfrm>
            <a:off x="5628200" y="3311256"/>
            <a:ext cx="326834" cy="485076"/>
            <a:chOff x="3157188" y="909150"/>
            <a:chExt cx="470400" cy="470400"/>
          </a:xfrm>
        </p:grpSpPr>
        <p:sp>
          <p:nvSpPr>
            <p:cNvPr id="126" name="Google Shape;126;p1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3243138" y="995100"/>
              <a:ext cx="298500" cy="298500"/>
            </a:xfrm>
            <a:prstGeom prst="mathPlus">
              <a:avLst>
                <a:gd fmla="val 9900" name="adj1"/>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6"/>
          <p:cNvSpPr txBox="1"/>
          <p:nvPr/>
        </p:nvSpPr>
        <p:spPr>
          <a:xfrm>
            <a:off x="1226225" y="2189031"/>
            <a:ext cx="1822200" cy="23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Even after strong evidence of the existence of space-time singularities that comes through observational and theoretical exploration, there is very little known about them.</a:t>
            </a:r>
            <a:endParaRPr sz="11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490250" y="450150"/>
            <a:ext cx="3584100" cy="40908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n-GB" sz="2000">
                <a:latin typeface="Open Sans"/>
                <a:ea typeface="Open Sans"/>
                <a:cs typeface="Open Sans"/>
                <a:sym typeface="Open Sans"/>
              </a:rPr>
              <a:t>The basis of Science lies in the recognition of flaws in a current theory and work towards a more complete theory, It can be understood that the study of black holes and singularities provide us with an opportunity to uncover a new layer of reality.</a:t>
            </a:r>
            <a:endParaRPr sz="2000">
              <a:latin typeface="Open Sans"/>
              <a:ea typeface="Open Sans"/>
              <a:cs typeface="Open Sans"/>
              <a:sym typeface="Open Sans"/>
            </a:endParaRPr>
          </a:p>
        </p:txBody>
      </p:sp>
      <p:grpSp>
        <p:nvGrpSpPr>
          <p:cNvPr id="134" name="Google Shape;134;p17"/>
          <p:cNvGrpSpPr/>
          <p:nvPr/>
        </p:nvGrpSpPr>
        <p:grpSpPr>
          <a:xfrm>
            <a:off x="5218850" y="961387"/>
            <a:ext cx="3221100" cy="3220500"/>
            <a:chOff x="2961500" y="961400"/>
            <a:chExt cx="3221100" cy="3220500"/>
          </a:xfrm>
        </p:grpSpPr>
        <p:sp>
          <p:nvSpPr>
            <p:cNvPr id="135" name="Google Shape;135;p17"/>
            <p:cNvSpPr/>
            <p:nvPr/>
          </p:nvSpPr>
          <p:spPr>
            <a:xfrm>
              <a:off x="2961500" y="961400"/>
              <a:ext cx="3221100" cy="32205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grpSp>
      <p:grpSp>
        <p:nvGrpSpPr>
          <p:cNvPr id="137" name="Google Shape;137;p17"/>
          <p:cNvGrpSpPr/>
          <p:nvPr/>
        </p:nvGrpSpPr>
        <p:grpSpPr>
          <a:xfrm>
            <a:off x="5659036" y="1841480"/>
            <a:ext cx="2340600" cy="2340600"/>
            <a:chOff x="3401686" y="1841492"/>
            <a:chExt cx="2340600" cy="2340600"/>
          </a:xfrm>
        </p:grpSpPr>
        <p:sp>
          <p:nvSpPr>
            <p:cNvPr id="138" name="Google Shape;138;p17"/>
            <p:cNvSpPr/>
            <p:nvPr/>
          </p:nvSpPr>
          <p:spPr>
            <a:xfrm>
              <a:off x="3401686" y="1841492"/>
              <a:ext cx="2340600" cy="23406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Einstein’s Theory of Gravity</a:t>
              </a:r>
              <a:endParaRPr sz="1000">
                <a:solidFill>
                  <a:srgbClr val="FFFFFF"/>
                </a:solidFill>
                <a:latin typeface="Roboto"/>
                <a:ea typeface="Roboto"/>
                <a:cs typeface="Roboto"/>
                <a:sym typeface="Roboto"/>
              </a:endParaRPr>
            </a:p>
          </p:txBody>
        </p:sp>
      </p:grpSp>
      <p:grpSp>
        <p:nvGrpSpPr>
          <p:cNvPr id="140" name="Google Shape;140;p17"/>
          <p:cNvGrpSpPr/>
          <p:nvPr/>
        </p:nvGrpSpPr>
        <p:grpSpPr>
          <a:xfrm>
            <a:off x="6090970" y="2704902"/>
            <a:ext cx="1476900" cy="1477200"/>
            <a:chOff x="3833620" y="2704915"/>
            <a:chExt cx="1476900" cy="1477200"/>
          </a:xfrm>
        </p:grpSpPr>
        <p:sp>
          <p:nvSpPr>
            <p:cNvPr id="141" name="Google Shape;141;p17"/>
            <p:cNvSpPr/>
            <p:nvPr/>
          </p:nvSpPr>
          <p:spPr>
            <a:xfrm>
              <a:off x="3833620" y="2704915"/>
              <a:ext cx="1476900" cy="14772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Newtonian</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GB" sz="1000">
                  <a:solidFill>
                    <a:srgbClr val="FFFFFF"/>
                  </a:solidFill>
                  <a:latin typeface="Roboto"/>
                  <a:ea typeface="Roboto"/>
                  <a:cs typeface="Roboto"/>
                  <a:sym typeface="Roboto"/>
                </a:rPr>
                <a:t>Gravity</a:t>
              </a:r>
              <a:endParaRPr sz="1000">
                <a:solidFill>
                  <a:srgbClr val="FFFFFF"/>
                </a:solidFill>
                <a:latin typeface="Roboto"/>
                <a:ea typeface="Roboto"/>
                <a:cs typeface="Roboto"/>
                <a:sym typeface="Roboto"/>
              </a:endParaRPr>
            </a:p>
          </p:txBody>
        </p:sp>
      </p:grpSp>
      <p:pic>
        <p:nvPicPr>
          <p:cNvPr id="143" name="Google Shape;143;p17"/>
          <p:cNvPicPr preferRelativeResize="0"/>
          <p:nvPr/>
        </p:nvPicPr>
        <p:blipFill>
          <a:blip r:embed="rId3">
            <a:alphaModFix/>
          </a:blip>
          <a:stretch>
            <a:fillRect/>
          </a:stretch>
        </p:blipFill>
        <p:spPr>
          <a:xfrm>
            <a:off x="7807425" y="450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State of the Art in Singularity Research</a:t>
            </a:r>
            <a:endParaRPr/>
          </a:p>
        </p:txBody>
      </p:sp>
      <p:sp>
        <p:nvSpPr>
          <p:cNvPr id="149" name="Google Shape;149;p18"/>
          <p:cNvSpPr txBox="1"/>
          <p:nvPr>
            <p:ph idx="1" type="body"/>
          </p:nvPr>
        </p:nvSpPr>
        <p:spPr>
          <a:xfrm>
            <a:off x="311700" y="1225225"/>
            <a:ext cx="3890700" cy="335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The exploration of space-time singularities and black holes stands at the forefront of theoretical physics and cosmology. </a:t>
            </a:r>
            <a:endParaRPr/>
          </a:p>
          <a:p>
            <a:pPr indent="-342900" lvl="0" marL="457200" rtl="0" algn="l">
              <a:spcBef>
                <a:spcPts val="0"/>
              </a:spcBef>
              <a:spcAft>
                <a:spcPts val="0"/>
              </a:spcAft>
              <a:buSzPts val="1800"/>
              <a:buChar char="●"/>
            </a:pPr>
            <a:r>
              <a:rPr lang="en-GB"/>
              <a:t>These captivating phenomena, arising from the curvature of space and time predicted by Einstein's theory of general relativity, have captured the attention of researchers for decades.</a:t>
            </a:r>
            <a:endParaRPr/>
          </a:p>
        </p:txBody>
      </p:sp>
      <p:pic>
        <p:nvPicPr>
          <p:cNvPr id="150" name="Google Shape;150;p18"/>
          <p:cNvPicPr preferRelativeResize="0"/>
          <p:nvPr/>
        </p:nvPicPr>
        <p:blipFill>
          <a:blip r:embed="rId3">
            <a:alphaModFix/>
          </a:blip>
          <a:stretch>
            <a:fillRect/>
          </a:stretch>
        </p:blipFill>
        <p:spPr>
          <a:xfrm>
            <a:off x="4927450" y="1280913"/>
            <a:ext cx="3403024" cy="3403024"/>
          </a:xfrm>
          <a:prstGeom prst="rect">
            <a:avLst/>
          </a:prstGeom>
          <a:noFill/>
          <a:ln>
            <a:noFill/>
          </a:ln>
        </p:spPr>
      </p:pic>
      <p:sp>
        <p:nvSpPr>
          <p:cNvPr id="151" name="Google Shape;151;p18"/>
          <p:cNvSpPr txBox="1"/>
          <p:nvPr/>
        </p:nvSpPr>
        <p:spPr>
          <a:xfrm>
            <a:off x="4927513" y="3552175"/>
            <a:ext cx="3402900" cy="6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a:latin typeface="Open Sans"/>
                <a:ea typeface="Open Sans"/>
                <a:cs typeface="Open Sans"/>
                <a:sym typeface="Open Sans"/>
              </a:rPr>
              <a:t>**Researchers falling into the rabbit hole of singularity research**</a:t>
            </a:r>
            <a:endParaRPr i="1">
              <a:latin typeface="Open Sans"/>
              <a:ea typeface="Open Sans"/>
              <a:cs typeface="Open Sans"/>
              <a:sym typeface="Open Sans"/>
            </a:endParaRPr>
          </a:p>
        </p:txBody>
      </p:sp>
      <p:pic>
        <p:nvPicPr>
          <p:cNvPr id="152" name="Google Shape;152;p18"/>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Prior Studies</a:t>
            </a:r>
            <a:endParaRPr/>
          </a:p>
        </p:txBody>
      </p:sp>
      <p:grpSp>
        <p:nvGrpSpPr>
          <p:cNvPr id="158" name="Google Shape;158;p19"/>
          <p:cNvGrpSpPr/>
          <p:nvPr/>
        </p:nvGrpSpPr>
        <p:grpSpPr>
          <a:xfrm>
            <a:off x="469850" y="1166888"/>
            <a:ext cx="2689644" cy="3542456"/>
            <a:chOff x="1118220" y="129316"/>
            <a:chExt cx="2090830" cy="4230809"/>
          </a:xfrm>
        </p:grpSpPr>
        <p:sp>
          <p:nvSpPr>
            <p:cNvPr id="159" name="Google Shape;159;p19"/>
            <p:cNvSpPr/>
            <p:nvPr/>
          </p:nvSpPr>
          <p:spPr>
            <a:xfrm>
              <a:off x="1178650" y="283725"/>
              <a:ext cx="2030400" cy="4076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1118220" y="341739"/>
              <a:ext cx="2048100" cy="2004900"/>
            </a:xfrm>
            <a:prstGeom prst="rect">
              <a:avLst/>
            </a:prstGeom>
            <a:solidFill>
              <a:srgbClr val="FFFFFF"/>
            </a:solidFill>
            <a:ln cap="flat" cmpd="sng" w="19050">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1233940" y="129316"/>
              <a:ext cx="1815000" cy="23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414141"/>
                </a:solidFill>
                <a:latin typeface="Roboto"/>
                <a:ea typeface="Roboto"/>
                <a:cs typeface="Roboto"/>
                <a:sym typeface="Roboto"/>
              </a:endParaRPr>
            </a:p>
            <a:p>
              <a:pPr indent="0" lvl="0" marL="0" rtl="0" algn="l">
                <a:lnSpc>
                  <a:spcPct val="115000"/>
                </a:lnSpc>
                <a:spcBef>
                  <a:spcPts val="0"/>
                </a:spcBef>
                <a:spcAft>
                  <a:spcPts val="0"/>
                </a:spcAft>
                <a:buNone/>
              </a:pPr>
              <a:r>
                <a:rPr lang="en-GB" sz="1100">
                  <a:solidFill>
                    <a:srgbClr val="414141"/>
                  </a:solidFill>
                  <a:latin typeface="Roboto"/>
                  <a:ea typeface="Roboto"/>
                  <a:cs typeface="Roboto"/>
                  <a:sym typeface="Roboto"/>
                </a:rPr>
                <a:t>This study uses </a:t>
              </a:r>
              <a:r>
                <a:rPr b="1" i="1" lang="en-GB" sz="1100">
                  <a:solidFill>
                    <a:srgbClr val="414141"/>
                  </a:solidFill>
                  <a:latin typeface="Roboto"/>
                  <a:ea typeface="Roboto"/>
                  <a:cs typeface="Roboto"/>
                  <a:sym typeface="Roboto"/>
                </a:rPr>
                <a:t>Tipler’s</a:t>
              </a:r>
              <a:r>
                <a:rPr lang="en-GB" sz="1100">
                  <a:solidFill>
                    <a:srgbClr val="414141"/>
                  </a:solidFill>
                  <a:latin typeface="Roboto"/>
                  <a:ea typeface="Roboto"/>
                  <a:cs typeface="Roboto"/>
                  <a:sym typeface="Roboto"/>
                </a:rPr>
                <a:t> terminology for the gravitational strength of a singularity. The strength refers to the magnitude of physical quantities near the singularity and determines the severity of the breakdown of our current understanding of physics.</a:t>
              </a:r>
              <a:endParaRPr sz="1100">
                <a:solidFill>
                  <a:srgbClr val="414141"/>
                </a:solidFill>
                <a:latin typeface="Roboto"/>
                <a:ea typeface="Roboto"/>
                <a:cs typeface="Roboto"/>
                <a:sym typeface="Roboto"/>
              </a:endParaRPr>
            </a:p>
          </p:txBody>
        </p:sp>
        <p:sp>
          <p:nvSpPr>
            <p:cNvPr id="162" name="Google Shape;162;p19"/>
            <p:cNvSpPr/>
            <p:nvPr/>
          </p:nvSpPr>
          <p:spPr>
            <a:xfrm rot="5400000">
              <a:off x="1946888" y="230097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1178592" y="2582545"/>
              <a:ext cx="1970100" cy="157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900">
                  <a:solidFill>
                    <a:srgbClr val="FFFFFF"/>
                  </a:solidFill>
                  <a:latin typeface="Roboto"/>
                  <a:ea typeface="Roboto"/>
                  <a:cs typeface="Roboto"/>
                  <a:sym typeface="Roboto"/>
                </a:rPr>
                <a:t>Weak Singularity</a:t>
              </a:r>
              <a:r>
                <a:rPr b="1" lang="en-GB" sz="900">
                  <a:solidFill>
                    <a:srgbClr val="FFFFFF"/>
                  </a:solidFill>
                  <a:latin typeface="Roboto"/>
                  <a:ea typeface="Roboto"/>
                  <a:cs typeface="Roboto"/>
                  <a:sym typeface="Roboto"/>
                </a:rPr>
                <a:t>: </a:t>
              </a:r>
              <a:r>
                <a:rPr lang="en-GB" sz="900">
                  <a:solidFill>
                    <a:srgbClr val="FFFFFF"/>
                  </a:solidFill>
                  <a:latin typeface="Roboto"/>
                  <a:ea typeface="Roboto"/>
                  <a:cs typeface="Roboto"/>
                  <a:sym typeface="Roboto"/>
                </a:rPr>
                <a:t>Spacetime can be extended smoothly beyond the singularity point. Metric tensor remains continuous and well behaved.</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i="1" lang="en-GB" sz="900">
                  <a:solidFill>
                    <a:srgbClr val="FFFFFF"/>
                  </a:solidFill>
                  <a:latin typeface="Roboto"/>
                  <a:ea typeface="Roboto"/>
                  <a:cs typeface="Roboto"/>
                  <a:sym typeface="Roboto"/>
                </a:rPr>
                <a:t>Strong Singularity</a:t>
              </a:r>
              <a:r>
                <a:rPr b="1" lang="en-GB" sz="900">
                  <a:solidFill>
                    <a:srgbClr val="FFFFFF"/>
                  </a:solidFill>
                  <a:latin typeface="Roboto"/>
                  <a:ea typeface="Roboto"/>
                  <a:cs typeface="Roboto"/>
                  <a:sym typeface="Roboto"/>
                </a:rPr>
                <a:t>:</a:t>
              </a:r>
              <a:r>
                <a:rPr lang="en-GB" sz="900">
                  <a:solidFill>
                    <a:srgbClr val="FFFFFF"/>
                  </a:solidFill>
                  <a:latin typeface="Roboto"/>
                  <a:ea typeface="Roboto"/>
                  <a:cs typeface="Roboto"/>
                  <a:sym typeface="Roboto"/>
                </a:rPr>
                <a:t> physical quantities blow up and the smooth extension of spacetime is not possible, and the metric tensor becomes singular or degenerate.</a:t>
              </a:r>
              <a:endParaRPr sz="900">
                <a:solidFill>
                  <a:srgbClr val="FFFFFF"/>
                </a:solidFill>
                <a:latin typeface="Roboto"/>
                <a:ea typeface="Roboto"/>
                <a:cs typeface="Roboto"/>
                <a:sym typeface="Roboto"/>
              </a:endParaRPr>
            </a:p>
          </p:txBody>
        </p:sp>
      </p:grpSp>
      <p:grpSp>
        <p:nvGrpSpPr>
          <p:cNvPr id="164" name="Google Shape;164;p19"/>
          <p:cNvGrpSpPr/>
          <p:nvPr/>
        </p:nvGrpSpPr>
        <p:grpSpPr>
          <a:xfrm>
            <a:off x="5984500" y="1296175"/>
            <a:ext cx="2729857" cy="3413170"/>
            <a:chOff x="1118220" y="283725"/>
            <a:chExt cx="2122090" cy="4076400"/>
          </a:xfrm>
        </p:grpSpPr>
        <p:sp>
          <p:nvSpPr>
            <p:cNvPr id="165" name="Google Shape;165;p19"/>
            <p:cNvSpPr/>
            <p:nvPr/>
          </p:nvSpPr>
          <p:spPr>
            <a:xfrm>
              <a:off x="1178650" y="283725"/>
              <a:ext cx="2030400" cy="4076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1118220" y="341744"/>
              <a:ext cx="2048100" cy="1146300"/>
            </a:xfrm>
            <a:prstGeom prst="rect">
              <a:avLst/>
            </a:prstGeom>
            <a:solidFill>
              <a:srgbClr val="FFFFFF"/>
            </a:solidFill>
            <a:ln cap="flat" cmpd="sng" w="19050">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1233931" y="341717"/>
              <a:ext cx="18150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414141"/>
                  </a:solidFill>
                  <a:latin typeface="Roboto"/>
                  <a:ea typeface="Roboto"/>
                  <a:cs typeface="Roboto"/>
                  <a:sym typeface="Roboto"/>
                </a:rPr>
                <a:t>Some studies have indicated the existence of a </a:t>
              </a:r>
              <a:r>
                <a:rPr b="1" i="1" lang="en-GB" sz="1100">
                  <a:solidFill>
                    <a:srgbClr val="414141"/>
                  </a:solidFill>
                  <a:latin typeface="Roboto"/>
                  <a:ea typeface="Roboto"/>
                  <a:cs typeface="Roboto"/>
                  <a:sym typeface="Roboto"/>
                </a:rPr>
                <a:t>null and weak space-time singularity</a:t>
              </a:r>
              <a:r>
                <a:rPr lang="en-GB" sz="1100">
                  <a:solidFill>
                    <a:srgbClr val="414141"/>
                  </a:solidFill>
                  <a:latin typeface="Roboto"/>
                  <a:ea typeface="Roboto"/>
                  <a:cs typeface="Roboto"/>
                  <a:sym typeface="Roboto"/>
                </a:rPr>
                <a:t> in context of a realistic black hole. </a:t>
              </a:r>
              <a:endParaRPr sz="1100">
                <a:solidFill>
                  <a:srgbClr val="414141"/>
                </a:solidFill>
                <a:latin typeface="Roboto"/>
                <a:ea typeface="Roboto"/>
                <a:cs typeface="Roboto"/>
                <a:sym typeface="Roboto"/>
              </a:endParaRPr>
            </a:p>
          </p:txBody>
        </p:sp>
        <p:sp>
          <p:nvSpPr>
            <p:cNvPr id="168" name="Google Shape;168;p19"/>
            <p:cNvSpPr/>
            <p:nvPr/>
          </p:nvSpPr>
          <p:spPr>
            <a:xfrm rot="5400000">
              <a:off x="1938969" y="1500084"/>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1209910" y="1851144"/>
              <a:ext cx="2030400" cy="24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rgbClr val="FFFFFF"/>
                  </a:solidFill>
                  <a:latin typeface="Roboto"/>
                  <a:ea typeface="Roboto"/>
                  <a:cs typeface="Roboto"/>
                  <a:sym typeface="Roboto"/>
                </a:rPr>
                <a:t>1. </a:t>
              </a:r>
              <a:r>
                <a:rPr b="1" i="1" lang="en-GB" sz="900">
                  <a:solidFill>
                    <a:srgbClr val="FFFFFF"/>
                  </a:solidFill>
                  <a:latin typeface="Roboto"/>
                  <a:ea typeface="Roboto"/>
                  <a:cs typeface="Roboto"/>
                  <a:sym typeface="Roboto"/>
                </a:rPr>
                <a:t>Mass Inflation model</a:t>
              </a:r>
              <a:r>
                <a:rPr lang="en-GB" sz="900">
                  <a:solidFill>
                    <a:srgbClr val="FFFFFF"/>
                  </a:solidFill>
                  <a:latin typeface="Roboto"/>
                  <a:ea typeface="Roboto"/>
                  <a:cs typeface="Roboto"/>
                  <a:sym typeface="Roboto"/>
                </a:rPr>
                <a:t>: Kerr black hole background is approximated by the spherically symmetric Reissner-Nordstrom solution, and the gravitational perturbations are described using two cross-flowing null fluids</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GB" sz="900">
                  <a:solidFill>
                    <a:srgbClr val="FFFFFF"/>
                  </a:solidFill>
                  <a:latin typeface="Roboto"/>
                  <a:ea typeface="Roboto"/>
                  <a:cs typeface="Roboto"/>
                  <a:sym typeface="Roboto"/>
                </a:rPr>
                <a:t>2. Nonlinear perturbation analysis of the internal structure of rotating black holes</a:t>
              </a:r>
              <a:endParaRPr sz="900">
                <a:solidFill>
                  <a:srgbClr val="FFFFFF"/>
                </a:solidFill>
                <a:latin typeface="Roboto"/>
                <a:ea typeface="Roboto"/>
                <a:cs typeface="Roboto"/>
                <a:sym typeface="Roboto"/>
              </a:endParaRPr>
            </a:p>
          </p:txBody>
        </p:sp>
      </p:grpSp>
      <p:grpSp>
        <p:nvGrpSpPr>
          <p:cNvPr id="170" name="Google Shape;170;p19"/>
          <p:cNvGrpSpPr/>
          <p:nvPr/>
        </p:nvGrpSpPr>
        <p:grpSpPr>
          <a:xfrm>
            <a:off x="3227175" y="1296175"/>
            <a:ext cx="2760757" cy="3413170"/>
            <a:chOff x="1118220" y="283725"/>
            <a:chExt cx="2146111" cy="4076400"/>
          </a:xfrm>
        </p:grpSpPr>
        <p:sp>
          <p:nvSpPr>
            <p:cNvPr id="171" name="Google Shape;171;p19"/>
            <p:cNvSpPr/>
            <p:nvPr/>
          </p:nvSpPr>
          <p:spPr>
            <a:xfrm>
              <a:off x="1178650" y="283725"/>
              <a:ext cx="2030400" cy="4076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1118220" y="341740"/>
              <a:ext cx="2048100" cy="1138200"/>
            </a:xfrm>
            <a:prstGeom prst="rect">
              <a:avLst/>
            </a:prstGeom>
            <a:solidFill>
              <a:srgbClr val="FFFFFF"/>
            </a:solidFill>
            <a:ln cap="flat" cmpd="sng" w="19050">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rot="5400000">
              <a:off x="1969091" y="153545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1233931" y="1910789"/>
              <a:ext cx="2030400" cy="235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rgbClr val="FFFFFF"/>
                  </a:solidFill>
                  <a:latin typeface="Roboto"/>
                  <a:ea typeface="Roboto"/>
                  <a:cs typeface="Roboto"/>
                  <a:sym typeface="Roboto"/>
                </a:rPr>
                <a:t>The BKL Singularity is a strong and space-like singularity and is the only known type of generic singularity,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GB" sz="900">
                  <a:solidFill>
                    <a:srgbClr val="FFFFFF"/>
                  </a:solidFill>
                  <a:latin typeface="Roboto"/>
                  <a:ea typeface="Roboto"/>
                  <a:cs typeface="Roboto"/>
                  <a:sym typeface="Roboto"/>
                </a:rPr>
                <a:t>However, it still lacks a rigorous </a:t>
              </a:r>
              <a:r>
                <a:rPr lang="en-GB" sz="900">
                  <a:solidFill>
                    <a:srgbClr val="FFFFFF"/>
                  </a:solidFill>
                  <a:latin typeface="Roboto"/>
                  <a:ea typeface="Roboto"/>
                  <a:cs typeface="Roboto"/>
                  <a:sym typeface="Roboto"/>
                </a:rPr>
                <a:t>mathematical</a:t>
              </a:r>
              <a:r>
                <a:rPr lang="en-GB" sz="900">
                  <a:solidFill>
                    <a:srgbClr val="FFFFFF"/>
                  </a:solidFill>
                  <a:latin typeface="Roboto"/>
                  <a:ea typeface="Roboto"/>
                  <a:cs typeface="Roboto"/>
                  <a:sym typeface="Roboto"/>
                </a:rPr>
                <a:t> backbone to firm it’s stand as the final state of a realistic gravitational collapse. Not even a single inhomogeneous singular vacuum solution of BKL type singularity has been proved.</a:t>
              </a:r>
              <a:endParaRPr sz="900">
                <a:solidFill>
                  <a:srgbClr val="FFFFFF"/>
                </a:solidFill>
                <a:latin typeface="Roboto"/>
                <a:ea typeface="Roboto"/>
                <a:cs typeface="Roboto"/>
                <a:sym typeface="Roboto"/>
              </a:endParaRPr>
            </a:p>
          </p:txBody>
        </p:sp>
        <p:sp>
          <p:nvSpPr>
            <p:cNvPr id="175" name="Google Shape;175;p19"/>
            <p:cNvSpPr/>
            <p:nvPr/>
          </p:nvSpPr>
          <p:spPr>
            <a:xfrm>
              <a:off x="1233931" y="341716"/>
              <a:ext cx="1815000" cy="13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1100">
                  <a:solidFill>
                    <a:srgbClr val="414141"/>
                  </a:solidFill>
                  <a:latin typeface="Roboto"/>
                  <a:ea typeface="Roboto"/>
                  <a:cs typeface="Roboto"/>
                  <a:sym typeface="Roboto"/>
                </a:rPr>
                <a:t>Balinsky-Khalatnikov-Lifshitz (BKL) Singularity </a:t>
              </a:r>
              <a:r>
                <a:rPr lang="en-GB" sz="1100">
                  <a:solidFill>
                    <a:srgbClr val="414141"/>
                  </a:solidFill>
                  <a:latin typeface="Roboto"/>
                  <a:ea typeface="Roboto"/>
                  <a:cs typeface="Roboto"/>
                  <a:sym typeface="Roboto"/>
                </a:rPr>
                <a:t>has been widely believed to be an archetype for a realistic singularity.</a:t>
              </a:r>
              <a:endParaRPr sz="1100">
                <a:solidFill>
                  <a:srgbClr val="414141"/>
                </a:solidFill>
                <a:latin typeface="Roboto"/>
                <a:ea typeface="Roboto"/>
                <a:cs typeface="Roboto"/>
                <a:sym typeface="Roboto"/>
              </a:endParaRPr>
            </a:p>
          </p:txBody>
        </p:sp>
      </p:grpSp>
      <p:pic>
        <p:nvPicPr>
          <p:cNvPr id="176" name="Google Shape;176;p19"/>
          <p:cNvPicPr preferRelativeResize="0"/>
          <p:nvPr/>
        </p:nvPicPr>
        <p:blipFill>
          <a:blip r:embed="rId3">
            <a:alphaModFix/>
          </a:blip>
          <a:stretch>
            <a:fillRect/>
          </a:stretch>
        </p:blipFill>
        <p:spPr>
          <a:xfrm>
            <a:off x="7807425" y="450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Literature Gap</a:t>
            </a:r>
            <a:endParaRPr/>
          </a:p>
        </p:txBody>
      </p:sp>
      <p:grpSp>
        <p:nvGrpSpPr>
          <p:cNvPr id="182" name="Google Shape;182;p20"/>
          <p:cNvGrpSpPr/>
          <p:nvPr/>
        </p:nvGrpSpPr>
        <p:grpSpPr>
          <a:xfrm>
            <a:off x="6625394" y="1986452"/>
            <a:ext cx="1541290" cy="1246733"/>
            <a:chOff x="3071457" y="2013875"/>
            <a:chExt cx="1944600" cy="1569600"/>
          </a:xfrm>
        </p:grpSpPr>
        <p:sp>
          <p:nvSpPr>
            <p:cNvPr id="183" name="Google Shape;183;p20"/>
            <p:cNvSpPr/>
            <p:nvPr/>
          </p:nvSpPr>
          <p:spPr>
            <a:xfrm flipH="1" rot="10800000">
              <a:off x="3071457" y="2013875"/>
              <a:ext cx="1944600" cy="15696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txBox="1"/>
            <p:nvPr/>
          </p:nvSpPr>
          <p:spPr>
            <a:xfrm>
              <a:off x="3316094" y="2256364"/>
              <a:ext cx="1451700" cy="9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Non-Linear nature of Einstein Equations</a:t>
              </a:r>
              <a:endParaRPr b="1">
                <a:solidFill>
                  <a:srgbClr val="FFFFFF"/>
                </a:solidFill>
                <a:latin typeface="Roboto"/>
                <a:ea typeface="Roboto"/>
                <a:cs typeface="Roboto"/>
                <a:sym typeface="Roboto"/>
              </a:endParaRPr>
            </a:p>
          </p:txBody>
        </p:sp>
      </p:grpSp>
      <p:grpSp>
        <p:nvGrpSpPr>
          <p:cNvPr id="185" name="Google Shape;185;p20"/>
          <p:cNvGrpSpPr/>
          <p:nvPr/>
        </p:nvGrpSpPr>
        <p:grpSpPr>
          <a:xfrm>
            <a:off x="5085996" y="1986452"/>
            <a:ext cx="1541290" cy="1246733"/>
            <a:chOff x="1126863" y="2013875"/>
            <a:chExt cx="1944600" cy="1569600"/>
          </a:xfrm>
        </p:grpSpPr>
        <p:sp>
          <p:nvSpPr>
            <p:cNvPr id="186" name="Google Shape;186;p20"/>
            <p:cNvSpPr/>
            <p:nvPr/>
          </p:nvSpPr>
          <p:spPr>
            <a:xfrm>
              <a:off x="1126863" y="2013875"/>
              <a:ext cx="1944600" cy="1569600"/>
            </a:xfrm>
            <a:prstGeom prst="round2DiagRect">
              <a:avLst>
                <a:gd fmla="val 0" name="adj1"/>
                <a:gd fmla="val 17764" name="adj2"/>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txBox="1"/>
            <p:nvPr/>
          </p:nvSpPr>
          <p:spPr>
            <a:xfrm>
              <a:off x="1351638" y="2256368"/>
              <a:ext cx="1451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Null and Weak</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GB">
                  <a:solidFill>
                    <a:srgbClr val="FFFFFF"/>
                  </a:solidFill>
                  <a:latin typeface="Roboto"/>
                  <a:ea typeface="Roboto"/>
                  <a:cs typeface="Roboto"/>
                  <a:sym typeface="Roboto"/>
                </a:rPr>
                <a:t>Curvature</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GB">
                  <a:solidFill>
                    <a:srgbClr val="FFFFFF"/>
                  </a:solidFill>
                  <a:latin typeface="Roboto"/>
                  <a:ea typeface="Roboto"/>
                  <a:cs typeface="Roboto"/>
                  <a:sym typeface="Roboto"/>
                </a:rPr>
                <a:t>Singularity</a:t>
              </a:r>
              <a:endParaRPr b="1">
                <a:solidFill>
                  <a:srgbClr val="FFFFFF"/>
                </a:solidFill>
                <a:latin typeface="Roboto"/>
                <a:ea typeface="Roboto"/>
                <a:cs typeface="Roboto"/>
                <a:sym typeface="Roboto"/>
              </a:endParaRPr>
            </a:p>
          </p:txBody>
        </p:sp>
      </p:grpSp>
      <p:grpSp>
        <p:nvGrpSpPr>
          <p:cNvPr id="188" name="Google Shape;188;p20"/>
          <p:cNvGrpSpPr/>
          <p:nvPr/>
        </p:nvGrpSpPr>
        <p:grpSpPr>
          <a:xfrm>
            <a:off x="5858778" y="3233252"/>
            <a:ext cx="1541416" cy="1246733"/>
            <a:chOff x="5015938" y="2013875"/>
            <a:chExt cx="3001200" cy="1569600"/>
          </a:xfrm>
        </p:grpSpPr>
        <p:sp>
          <p:nvSpPr>
            <p:cNvPr id="189" name="Google Shape;189;p20"/>
            <p:cNvSpPr/>
            <p:nvPr/>
          </p:nvSpPr>
          <p:spPr>
            <a:xfrm>
              <a:off x="5015938" y="2013875"/>
              <a:ext cx="3001200" cy="1569600"/>
            </a:xfrm>
            <a:prstGeom prst="round2DiagRect">
              <a:avLst>
                <a:gd fmla="val 0" name="adj1"/>
                <a:gd fmla="val 17764" name="adj2"/>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0" name="Google Shape;190;p20"/>
            <p:cNvSpPr txBox="1"/>
            <p:nvPr/>
          </p:nvSpPr>
          <p:spPr>
            <a:xfrm>
              <a:off x="5360225" y="2256359"/>
              <a:ext cx="2417100" cy="10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Strong and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GB">
                  <a:solidFill>
                    <a:srgbClr val="FFFFFF"/>
                  </a:solidFill>
                  <a:latin typeface="Roboto"/>
                  <a:ea typeface="Roboto"/>
                  <a:cs typeface="Roboto"/>
                  <a:sym typeface="Roboto"/>
                </a:rPr>
                <a:t>Space-like</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GB">
                  <a:solidFill>
                    <a:srgbClr val="FFFFFF"/>
                  </a:solidFill>
                  <a:latin typeface="Roboto"/>
                  <a:ea typeface="Roboto"/>
                  <a:cs typeface="Roboto"/>
                  <a:sym typeface="Roboto"/>
                </a:rPr>
                <a:t>Curvature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GB">
                  <a:solidFill>
                    <a:srgbClr val="FFFFFF"/>
                  </a:solidFill>
                  <a:latin typeface="Roboto"/>
                  <a:ea typeface="Roboto"/>
                  <a:cs typeface="Roboto"/>
                  <a:sym typeface="Roboto"/>
                </a:rPr>
                <a:t>Singularity?</a:t>
              </a:r>
              <a:endParaRPr b="1">
                <a:solidFill>
                  <a:srgbClr val="FFFFFF"/>
                </a:solidFill>
                <a:latin typeface="Roboto"/>
                <a:ea typeface="Roboto"/>
                <a:cs typeface="Roboto"/>
                <a:sym typeface="Roboto"/>
              </a:endParaRPr>
            </a:p>
          </p:txBody>
        </p:sp>
      </p:grpSp>
      <p:grpSp>
        <p:nvGrpSpPr>
          <p:cNvPr id="191" name="Google Shape;191;p20"/>
          <p:cNvGrpSpPr/>
          <p:nvPr/>
        </p:nvGrpSpPr>
        <p:grpSpPr>
          <a:xfrm rot="5400000">
            <a:off x="6525333" y="3177119"/>
            <a:ext cx="207776" cy="206388"/>
            <a:chOff x="4858109" y="2631368"/>
            <a:chExt cx="316442" cy="315000"/>
          </a:xfrm>
        </p:grpSpPr>
        <p:sp>
          <p:nvSpPr>
            <p:cNvPr id="192" name="Google Shape;192;p20"/>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4858109" y="2739300"/>
              <a:ext cx="239100" cy="99000"/>
            </a:xfrm>
            <a:prstGeom prst="rightArrow">
              <a:avLst>
                <a:gd fmla="val 32020" name="adj1"/>
                <a:gd fmla="val 66970"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GB"/>
              </a:br>
              <a:endParaRPr/>
            </a:p>
          </p:txBody>
        </p:sp>
      </p:grpSp>
      <p:grpSp>
        <p:nvGrpSpPr>
          <p:cNvPr id="194" name="Google Shape;194;p20"/>
          <p:cNvGrpSpPr/>
          <p:nvPr/>
        </p:nvGrpSpPr>
        <p:grpSpPr>
          <a:xfrm>
            <a:off x="6525919" y="2532594"/>
            <a:ext cx="206364" cy="206835"/>
            <a:chOff x="3157188" y="909150"/>
            <a:chExt cx="470400" cy="470400"/>
          </a:xfrm>
        </p:grpSpPr>
        <p:sp>
          <p:nvSpPr>
            <p:cNvPr id="195" name="Google Shape;195;p20"/>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3243138" y="995100"/>
              <a:ext cx="298500" cy="2985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0"/>
          <p:cNvSpPr txBox="1"/>
          <p:nvPr>
            <p:ph idx="1" type="body"/>
          </p:nvPr>
        </p:nvSpPr>
        <p:spPr>
          <a:xfrm>
            <a:off x="311700" y="1147225"/>
            <a:ext cx="8454300" cy="755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Despite extensive research in the field, the discussion about the structure and characteristics of generic and realistic singularities continues.</a:t>
            </a:r>
            <a:endParaRPr/>
          </a:p>
        </p:txBody>
      </p:sp>
      <p:sp>
        <p:nvSpPr>
          <p:cNvPr id="198" name="Google Shape;198;p20"/>
          <p:cNvSpPr txBox="1"/>
          <p:nvPr/>
        </p:nvSpPr>
        <p:spPr>
          <a:xfrm>
            <a:off x="387175" y="3233175"/>
            <a:ext cx="3779400" cy="17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Open Sans"/>
                <a:ea typeface="Open Sans"/>
                <a:cs typeface="Open Sans"/>
                <a:sym typeface="Open Sans"/>
              </a:rPr>
              <a:t>However, there is still a need for a rigorous mathematical analysis to show that a null and weak curvature singularity is consistent with the Field equations of Einstein’s theory of Relativity.</a:t>
            </a:r>
            <a:endParaRPr sz="17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9" name="Google Shape;199;p20"/>
          <p:cNvSpPr/>
          <p:nvPr/>
        </p:nvSpPr>
        <p:spPr>
          <a:xfrm>
            <a:off x="267325" y="1910325"/>
            <a:ext cx="3742500" cy="12468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200" name="Google Shape;200;p20"/>
          <p:cNvCxnSpPr>
            <a:endCxn id="186" idx="2"/>
          </p:cNvCxnSpPr>
          <p:nvPr/>
        </p:nvCxnSpPr>
        <p:spPr>
          <a:xfrm>
            <a:off x="4018896" y="2581019"/>
            <a:ext cx="1067100" cy="28800"/>
          </a:xfrm>
          <a:prstGeom prst="straightConnector1">
            <a:avLst/>
          </a:prstGeom>
          <a:noFill/>
          <a:ln cap="flat" cmpd="sng" w="9525">
            <a:solidFill>
              <a:schemeClr val="lt2"/>
            </a:solidFill>
            <a:prstDash val="solid"/>
            <a:round/>
            <a:headEnd len="med" w="med" type="none"/>
            <a:tailEnd len="med" w="med" type="triangle"/>
          </a:ln>
        </p:spPr>
      </p:cxnSp>
      <p:sp>
        <p:nvSpPr>
          <p:cNvPr id="201" name="Google Shape;201;p20"/>
          <p:cNvSpPr txBox="1"/>
          <p:nvPr/>
        </p:nvSpPr>
        <p:spPr>
          <a:xfrm>
            <a:off x="449850" y="1910325"/>
            <a:ext cx="34884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chemeClr val="dk1"/>
                </a:solidFill>
                <a:latin typeface="Open Sans"/>
                <a:ea typeface="Open Sans"/>
                <a:cs typeface="Open Sans"/>
                <a:sym typeface="Open Sans"/>
              </a:rPr>
              <a:t>There have been several arguments in order to understand the nature of generic space-time singularities.</a:t>
            </a:r>
            <a:endParaRPr>
              <a:latin typeface="Open Sans"/>
              <a:ea typeface="Open Sans"/>
              <a:cs typeface="Open Sans"/>
              <a:sym typeface="Open Sans"/>
            </a:endParaRPr>
          </a:p>
        </p:txBody>
      </p:sp>
      <p:pic>
        <p:nvPicPr>
          <p:cNvPr id="202" name="Google Shape;202;p20"/>
          <p:cNvPicPr preferRelativeResize="0"/>
          <p:nvPr/>
        </p:nvPicPr>
        <p:blipFill>
          <a:blip r:embed="rId3">
            <a:alphaModFix/>
          </a:blip>
          <a:stretch>
            <a:fillRect/>
          </a:stretch>
        </p:blipFill>
        <p:spPr>
          <a:xfrm>
            <a:off x="7807425" y="45025"/>
            <a:ext cx="1291125" cy="87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idx="1" type="body"/>
          </p:nvPr>
        </p:nvSpPr>
        <p:spPr>
          <a:xfrm>
            <a:off x="302475" y="820375"/>
            <a:ext cx="3999900" cy="414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Ori and Flanagan have addressed this issue and introduced a mathematical approach in their paper titled </a:t>
            </a:r>
            <a:r>
              <a:rPr i="1" lang="en-GB"/>
              <a:t>“ How generic are null space-time singularities? “ </a:t>
            </a:r>
            <a:r>
              <a:rPr lang="en-GB"/>
              <a:t>suggesting that a weak singularity can be consistent with Einstein field equations. This can be determined by using the evolution equations on some initial data. Nevertheless, the detailed mathematical analysis supporting these claims has not been published. This study provides an in-depth analysis of the mathematical framework proposed by Ori and Flanagan and fills in the mathematical claims used by them.</a:t>
            </a:r>
            <a:endParaRPr/>
          </a:p>
        </p:txBody>
      </p:sp>
      <p:pic>
        <p:nvPicPr>
          <p:cNvPr id="208" name="Google Shape;208;p21"/>
          <p:cNvPicPr preferRelativeResize="0"/>
          <p:nvPr/>
        </p:nvPicPr>
        <p:blipFill>
          <a:blip r:embed="rId3">
            <a:alphaModFix/>
          </a:blip>
          <a:stretch>
            <a:fillRect/>
          </a:stretch>
        </p:blipFill>
        <p:spPr>
          <a:xfrm>
            <a:off x="4369075" y="152400"/>
            <a:ext cx="3685578" cy="4838701"/>
          </a:xfrm>
          <a:prstGeom prst="rect">
            <a:avLst/>
          </a:prstGeom>
          <a:noFill/>
          <a:ln>
            <a:noFill/>
          </a:ln>
        </p:spPr>
      </p:pic>
      <p:pic>
        <p:nvPicPr>
          <p:cNvPr id="209" name="Google Shape;209;p21"/>
          <p:cNvPicPr preferRelativeResize="0"/>
          <p:nvPr/>
        </p:nvPicPr>
        <p:blipFill>
          <a:blip r:embed="rId4">
            <a:alphaModFix/>
          </a:blip>
          <a:stretch>
            <a:fillRect/>
          </a:stretch>
        </p:blipFill>
        <p:spPr>
          <a:xfrm>
            <a:off x="7807425" y="45025"/>
            <a:ext cx="1291125" cy="87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